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Poppins Bold" charset="1" panose="00000800000000000000"/>
      <p:regular r:id="rId22"/>
    </p:embeddedFont>
    <p:embeddedFont>
      <p:font typeface="Permanent Marker" charset="1" panose="02000000000000000000"/>
      <p:regular r:id="rId23"/>
    </p:embeddedFont>
    <p:embeddedFont>
      <p:font typeface="Poppins" charset="1" panose="00000500000000000000"/>
      <p:regular r:id="rId24"/>
    </p:embeddedFont>
    <p:embeddedFont>
      <p:font typeface="TAN Mon Cheri" charset="1" panose="000000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gif"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1.png" Type="http://schemas.openxmlformats.org/officeDocument/2006/relationships/image"/><Relationship Id="rId4" Target="../media/image7.gif" Type="http://schemas.openxmlformats.org/officeDocument/2006/relationships/image"/><Relationship Id="rId5" Target="../media/image3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gif"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gif"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gif"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gif"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7.jpeg" Type="http://schemas.openxmlformats.org/officeDocument/2006/relationships/image"/><Relationship Id="rId4" Target="../media/image38.jpeg" Type="http://schemas.openxmlformats.org/officeDocument/2006/relationships/image"/><Relationship Id="rId5" Target="../media/image39.jpeg" Type="http://schemas.openxmlformats.org/officeDocument/2006/relationships/image"/><Relationship Id="rId6" Target="../media/image7.gif"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0.png" Type="http://schemas.openxmlformats.org/officeDocument/2006/relationships/image"/><Relationship Id="rId4" Target="../media/image41.png" Type="http://schemas.openxmlformats.org/officeDocument/2006/relationships/image"/><Relationship Id="rId5" Target="../media/image42.png" Type="http://schemas.openxmlformats.org/officeDocument/2006/relationships/image"/><Relationship Id="rId6" Target="../media/image7.gif" Type="http://schemas.openxmlformats.org/officeDocument/2006/relationships/image"/><Relationship Id="rId7" Target="../media/image43.gif"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jpeg" Type="http://schemas.openxmlformats.org/officeDocument/2006/relationships/image"/><Relationship Id="rId4" Target="../media/image7.gif"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gif"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jpeg" Type="http://schemas.openxmlformats.org/officeDocument/2006/relationships/image"/><Relationship Id="rId4" Target="../media/image7.gif"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jpeg" Type="http://schemas.openxmlformats.org/officeDocument/2006/relationships/image"/><Relationship Id="rId5" Target="../media/image7.gif" Type="http://schemas.openxmlformats.org/officeDocument/2006/relationships/image"/><Relationship Id="rId6" Target="../media/image13.jpeg" Type="http://schemas.openxmlformats.org/officeDocument/2006/relationships/image"/><Relationship Id="rId7"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7.gif"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 Id="rId4" Target="../media/image20.jpeg" Type="http://schemas.openxmlformats.org/officeDocument/2006/relationships/image"/><Relationship Id="rId5" Target="../media/image7.gif" Type="http://schemas.openxmlformats.org/officeDocument/2006/relationships/image"/><Relationship Id="rId6" Target="../media/image21.jpeg" Type="http://schemas.openxmlformats.org/officeDocument/2006/relationships/image"/><Relationship Id="rId7" Target="../media/image2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 Id="rId5" Target="../media/image7.gif" Type="http://schemas.openxmlformats.org/officeDocument/2006/relationships/image"/><Relationship Id="rId6" Target="../media/image25.jpeg" Type="http://schemas.openxmlformats.org/officeDocument/2006/relationships/image"/><Relationship Id="rId7" Target="../media/image26.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7.png" Type="http://schemas.openxmlformats.org/officeDocument/2006/relationships/image"/><Relationship Id="rId4" Target="../media/image28.jpeg" Type="http://schemas.openxmlformats.org/officeDocument/2006/relationships/image"/><Relationship Id="rId5" Target="../media/image7.gif"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pic>
        <p:nvPicPr>
          <p:cNvPr name="Picture 3" id="3"/>
          <p:cNvPicPr>
            <a:picLocks noChangeAspect="true"/>
          </p:cNvPicPr>
          <p:nvPr/>
        </p:nvPicPr>
        <p:blipFill>
          <a:blip r:embed="rId3"/>
          <a:srcRect l="0" t="0" r="0" b="0"/>
          <a:stretch>
            <a:fillRect/>
          </a:stretch>
        </p:blipFill>
        <p:spPr>
          <a:xfrm flipH="false" flipV="false" rot="0">
            <a:off x="7238620" y="4947307"/>
            <a:ext cx="10604939" cy="5355494"/>
          </a:xfrm>
          <a:prstGeom prst="rect">
            <a:avLst/>
          </a:prstGeom>
        </p:spPr>
      </p:pic>
      <p:sp>
        <p:nvSpPr>
          <p:cNvPr name="AutoShape 4" id="4"/>
          <p:cNvSpPr/>
          <p:nvPr/>
        </p:nvSpPr>
        <p:spPr>
          <a:xfrm>
            <a:off x="11339371" y="7427528"/>
            <a:ext cx="2259440" cy="0"/>
          </a:xfrm>
          <a:prstGeom prst="line">
            <a:avLst/>
          </a:prstGeom>
          <a:ln cap="rnd" w="152400">
            <a:gradFill>
              <a:gsLst>
                <a:gs pos="0">
                  <a:srgbClr val="8C52FF">
                    <a:alpha val="100000"/>
                  </a:srgbClr>
                </a:gs>
                <a:gs pos="100000">
                  <a:srgbClr val="5CE1E6">
                    <a:alpha val="100000"/>
                  </a:srgbClr>
                </a:gs>
              </a:gsLst>
              <a:lin ang="0"/>
            </a:gradFill>
            <a:prstDash val="solid"/>
            <a:headEnd type="none" len="sm" w="sm"/>
            <a:tailEnd type="none" len="sm" w="sm"/>
          </a:ln>
        </p:spPr>
      </p:sp>
      <p:sp>
        <p:nvSpPr>
          <p:cNvPr name="Freeform 5" id="5"/>
          <p:cNvSpPr/>
          <p:nvPr/>
        </p:nvSpPr>
        <p:spPr>
          <a:xfrm flipH="false" flipV="false" rot="0">
            <a:off x="0" y="0"/>
            <a:ext cx="6716860" cy="10287000"/>
          </a:xfrm>
          <a:custGeom>
            <a:avLst/>
            <a:gdLst/>
            <a:ahLst/>
            <a:cxnLst/>
            <a:rect r="r" b="b" t="t" l="l"/>
            <a:pathLst>
              <a:path h="10287000" w="6716860">
                <a:moveTo>
                  <a:pt x="0" y="0"/>
                </a:moveTo>
                <a:lnTo>
                  <a:pt x="6716860" y="0"/>
                </a:lnTo>
                <a:lnTo>
                  <a:pt x="6716860" y="10287000"/>
                </a:lnTo>
                <a:lnTo>
                  <a:pt x="0" y="10287000"/>
                </a:lnTo>
                <a:lnTo>
                  <a:pt x="0" y="0"/>
                </a:lnTo>
                <a:close/>
              </a:path>
            </a:pathLst>
          </a:custGeom>
          <a:blipFill>
            <a:blip r:embed="rId4"/>
            <a:stretch>
              <a:fillRect l="-26575" t="0" r="-26575" b="0"/>
            </a:stretch>
          </a:blipFill>
        </p:spPr>
      </p:sp>
      <p:sp>
        <p:nvSpPr>
          <p:cNvPr name="Freeform 6" id="6"/>
          <p:cNvSpPr/>
          <p:nvPr/>
        </p:nvSpPr>
        <p:spPr>
          <a:xfrm flipH="false" flipV="false" rot="0">
            <a:off x="12116946" y="6507239"/>
            <a:ext cx="580473" cy="855209"/>
          </a:xfrm>
          <a:custGeom>
            <a:avLst/>
            <a:gdLst/>
            <a:ahLst/>
            <a:cxnLst/>
            <a:rect r="r" b="b" t="t" l="l"/>
            <a:pathLst>
              <a:path h="855209" w="580473">
                <a:moveTo>
                  <a:pt x="0" y="0"/>
                </a:moveTo>
                <a:lnTo>
                  <a:pt x="580473" y="0"/>
                </a:lnTo>
                <a:lnTo>
                  <a:pt x="580473" y="855209"/>
                </a:lnTo>
                <a:lnTo>
                  <a:pt x="0" y="8552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5883546" y="58594"/>
            <a:ext cx="13171090" cy="4837845"/>
          </a:xfrm>
          <a:prstGeom prst="rect">
            <a:avLst/>
          </a:prstGeom>
        </p:spPr>
        <p:txBody>
          <a:bodyPr anchor="t" rtlCol="false" tIns="0" lIns="0" bIns="0" rIns="0">
            <a:spAutoFit/>
          </a:bodyPr>
          <a:lstStyle/>
          <a:p>
            <a:pPr algn="ctr">
              <a:lnSpc>
                <a:spcPts val="12647"/>
              </a:lnSpc>
              <a:spcBef>
                <a:spcPct val="0"/>
              </a:spcBef>
            </a:pPr>
            <a:r>
              <a:rPr lang="en-US" sz="9033">
                <a:solidFill>
                  <a:srgbClr val="8C52FF"/>
                </a:solidFill>
                <a:latin typeface="Poppins Bold"/>
              </a:rPr>
              <a:t>BIEN CHOISIR SON LANGAGE DE PROGRAMMATION</a:t>
            </a:r>
          </a:p>
        </p:txBody>
      </p:sp>
      <p:sp>
        <p:nvSpPr>
          <p:cNvPr name="TextBox 8" id="8"/>
          <p:cNvSpPr txBox="true"/>
          <p:nvPr/>
        </p:nvSpPr>
        <p:spPr>
          <a:xfrm rot="0">
            <a:off x="7033003" y="9380466"/>
            <a:ext cx="10872175" cy="431800"/>
          </a:xfrm>
          <a:prstGeom prst="rect">
            <a:avLst/>
          </a:prstGeom>
        </p:spPr>
        <p:txBody>
          <a:bodyPr anchor="t" rtlCol="false" tIns="0" lIns="0" bIns="0" rIns="0">
            <a:spAutoFit/>
          </a:bodyPr>
          <a:lstStyle/>
          <a:p>
            <a:pPr algn="ctr">
              <a:lnSpc>
                <a:spcPts val="3499"/>
              </a:lnSpc>
              <a:spcBef>
                <a:spcPct val="0"/>
              </a:spcBef>
            </a:pPr>
            <a:r>
              <a:rPr lang="en-US" sz="2499" spc="1099">
                <a:solidFill>
                  <a:srgbClr val="FFFFFF"/>
                </a:solidFill>
                <a:latin typeface="Permanent Marker"/>
              </a:rPr>
              <a:t>Khady BA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4461450" y="2822592"/>
            <a:ext cx="1899427" cy="189942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8C52FF">
                    <a:alpha val="100000"/>
                  </a:srgbClr>
                </a:gs>
                <a:gs pos="100000">
                  <a:srgbClr val="5CE1E6">
                    <a:alpha val="100000"/>
                  </a:srgbClr>
                </a:gs>
              </a:gsLst>
              <a:lin ang="0"/>
            </a:gra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3328"/>
                </a:lnSpc>
              </a:pPr>
            </a:p>
          </p:txBody>
        </p:sp>
      </p:grpSp>
      <p:pic>
        <p:nvPicPr>
          <p:cNvPr name="Picture 6" id="6"/>
          <p:cNvPicPr>
            <a:picLocks noChangeAspect="true"/>
          </p:cNvPicPr>
          <p:nvPr/>
        </p:nvPicPr>
        <p:blipFill>
          <a:blip r:embed="rId3"/>
          <a:stretch>
            <a:fillRect/>
          </a:stretch>
        </p:blipFill>
        <p:spPr>
          <a:xfrm rot="0">
            <a:off x="7188151" y="1101972"/>
            <a:ext cx="10502540" cy="7540396"/>
          </a:xfrm>
          <a:prstGeom prst="rect">
            <a:avLst/>
          </a:prstGeom>
        </p:spPr>
      </p:pic>
      <p:grpSp>
        <p:nvGrpSpPr>
          <p:cNvPr name="Group 7" id="7"/>
          <p:cNvGrpSpPr/>
          <p:nvPr/>
        </p:nvGrpSpPr>
        <p:grpSpPr>
          <a:xfrm rot="0">
            <a:off x="16731680" y="955134"/>
            <a:ext cx="527620" cy="112345"/>
            <a:chOff x="0" y="0"/>
            <a:chExt cx="308661" cy="65722"/>
          </a:xfrm>
        </p:grpSpPr>
        <p:sp>
          <p:nvSpPr>
            <p:cNvPr name="Freeform 8" id="8"/>
            <p:cNvSpPr/>
            <p:nvPr/>
          </p:nvSpPr>
          <p:spPr>
            <a:xfrm flipH="false" flipV="false" rot="0">
              <a:off x="0" y="0"/>
              <a:ext cx="308661" cy="65722"/>
            </a:xfrm>
            <a:custGeom>
              <a:avLst/>
              <a:gdLst/>
              <a:ahLst/>
              <a:cxnLst/>
              <a:rect r="r" b="b" t="t" l="l"/>
              <a:pathLst>
                <a:path h="65722" w="308661">
                  <a:moveTo>
                    <a:pt x="32861" y="0"/>
                  </a:moveTo>
                  <a:lnTo>
                    <a:pt x="275799" y="0"/>
                  </a:lnTo>
                  <a:cubicBezTo>
                    <a:pt x="284515" y="0"/>
                    <a:pt x="292873" y="3462"/>
                    <a:pt x="299036" y="9625"/>
                  </a:cubicBezTo>
                  <a:cubicBezTo>
                    <a:pt x="305198" y="15787"/>
                    <a:pt x="308661" y="24146"/>
                    <a:pt x="308661" y="32861"/>
                  </a:cubicBezTo>
                  <a:lnTo>
                    <a:pt x="308661" y="32861"/>
                  </a:lnTo>
                  <a:cubicBezTo>
                    <a:pt x="308661" y="41577"/>
                    <a:pt x="305198" y="49935"/>
                    <a:pt x="299036" y="56098"/>
                  </a:cubicBezTo>
                  <a:cubicBezTo>
                    <a:pt x="292873" y="62260"/>
                    <a:pt x="284515" y="65722"/>
                    <a:pt x="275799" y="65722"/>
                  </a:cubicBezTo>
                  <a:lnTo>
                    <a:pt x="32861" y="65722"/>
                  </a:lnTo>
                  <a:cubicBezTo>
                    <a:pt x="24146" y="65722"/>
                    <a:pt x="15787" y="62260"/>
                    <a:pt x="9625" y="56098"/>
                  </a:cubicBezTo>
                  <a:cubicBezTo>
                    <a:pt x="3462" y="49935"/>
                    <a:pt x="0" y="41577"/>
                    <a:pt x="0" y="32861"/>
                  </a:cubicBezTo>
                  <a:lnTo>
                    <a:pt x="0" y="32861"/>
                  </a:lnTo>
                  <a:cubicBezTo>
                    <a:pt x="0" y="24146"/>
                    <a:pt x="3462" y="15787"/>
                    <a:pt x="9625" y="9625"/>
                  </a:cubicBezTo>
                  <a:cubicBezTo>
                    <a:pt x="15787" y="3462"/>
                    <a:pt x="24146" y="0"/>
                    <a:pt x="32861" y="0"/>
                  </a:cubicBezTo>
                  <a:close/>
                </a:path>
              </a:pathLst>
            </a:custGeom>
            <a:gradFill rotWithShape="true">
              <a:gsLst>
                <a:gs pos="0">
                  <a:srgbClr val="8C52FF">
                    <a:alpha val="100000"/>
                  </a:srgbClr>
                </a:gs>
                <a:gs pos="100000">
                  <a:srgbClr val="5CE1E6">
                    <a:alpha val="100000"/>
                  </a:srgbClr>
                </a:gs>
              </a:gsLst>
              <a:lin ang="0"/>
            </a:gradFill>
          </p:spPr>
        </p:sp>
        <p:sp>
          <p:nvSpPr>
            <p:cNvPr name="TextBox 9" id="9"/>
            <p:cNvSpPr txBox="true"/>
            <p:nvPr/>
          </p:nvSpPr>
          <p:spPr>
            <a:xfrm>
              <a:off x="0" y="-57150"/>
              <a:ext cx="308661" cy="122872"/>
            </a:xfrm>
            <a:prstGeom prst="rect">
              <a:avLst/>
            </a:prstGeom>
          </p:spPr>
          <p:txBody>
            <a:bodyPr anchor="ctr" rtlCol="false" tIns="50800" lIns="50800" bIns="50800" rIns="50800"/>
            <a:lstStyle/>
            <a:p>
              <a:pPr algn="ctr">
                <a:lnSpc>
                  <a:spcPts val="3328"/>
                </a:lnSpc>
              </a:pPr>
            </a:p>
          </p:txBody>
        </p:sp>
      </p:grpSp>
      <p:grpSp>
        <p:nvGrpSpPr>
          <p:cNvPr name="Group 10" id="10"/>
          <p:cNvGrpSpPr/>
          <p:nvPr/>
        </p:nvGrpSpPr>
        <p:grpSpPr>
          <a:xfrm rot="0">
            <a:off x="16832522" y="1122845"/>
            <a:ext cx="426778" cy="112345"/>
            <a:chOff x="0" y="0"/>
            <a:chExt cx="249668" cy="65722"/>
          </a:xfrm>
        </p:grpSpPr>
        <p:sp>
          <p:nvSpPr>
            <p:cNvPr name="Freeform 11" id="11"/>
            <p:cNvSpPr/>
            <p:nvPr/>
          </p:nvSpPr>
          <p:spPr>
            <a:xfrm flipH="false" flipV="false" rot="0">
              <a:off x="0" y="0"/>
              <a:ext cx="249668" cy="65722"/>
            </a:xfrm>
            <a:custGeom>
              <a:avLst/>
              <a:gdLst/>
              <a:ahLst/>
              <a:cxnLst/>
              <a:rect r="r" b="b" t="t" l="l"/>
              <a:pathLst>
                <a:path h="65722" w="249668">
                  <a:moveTo>
                    <a:pt x="32861" y="0"/>
                  </a:moveTo>
                  <a:lnTo>
                    <a:pt x="216806" y="0"/>
                  </a:lnTo>
                  <a:cubicBezTo>
                    <a:pt x="225522" y="0"/>
                    <a:pt x="233880" y="3462"/>
                    <a:pt x="240043" y="9625"/>
                  </a:cubicBezTo>
                  <a:cubicBezTo>
                    <a:pt x="246206" y="15787"/>
                    <a:pt x="249668" y="24146"/>
                    <a:pt x="249668" y="32861"/>
                  </a:cubicBezTo>
                  <a:lnTo>
                    <a:pt x="249668" y="32861"/>
                  </a:lnTo>
                  <a:cubicBezTo>
                    <a:pt x="249668" y="41577"/>
                    <a:pt x="246206" y="49935"/>
                    <a:pt x="240043" y="56098"/>
                  </a:cubicBezTo>
                  <a:cubicBezTo>
                    <a:pt x="233880" y="62260"/>
                    <a:pt x="225522" y="65722"/>
                    <a:pt x="216806" y="65722"/>
                  </a:cubicBezTo>
                  <a:lnTo>
                    <a:pt x="32861" y="65722"/>
                  </a:lnTo>
                  <a:cubicBezTo>
                    <a:pt x="24146" y="65722"/>
                    <a:pt x="15787" y="62260"/>
                    <a:pt x="9625" y="56098"/>
                  </a:cubicBezTo>
                  <a:cubicBezTo>
                    <a:pt x="3462" y="49935"/>
                    <a:pt x="0" y="41577"/>
                    <a:pt x="0" y="32861"/>
                  </a:cubicBezTo>
                  <a:lnTo>
                    <a:pt x="0" y="32861"/>
                  </a:lnTo>
                  <a:cubicBezTo>
                    <a:pt x="0" y="24146"/>
                    <a:pt x="3462" y="15787"/>
                    <a:pt x="9625" y="9625"/>
                  </a:cubicBezTo>
                  <a:cubicBezTo>
                    <a:pt x="15787" y="3462"/>
                    <a:pt x="24146" y="0"/>
                    <a:pt x="32861" y="0"/>
                  </a:cubicBezTo>
                  <a:close/>
                </a:path>
              </a:pathLst>
            </a:custGeom>
            <a:gradFill rotWithShape="true">
              <a:gsLst>
                <a:gs pos="0">
                  <a:srgbClr val="8C52FF">
                    <a:alpha val="100000"/>
                  </a:srgbClr>
                </a:gs>
                <a:gs pos="100000">
                  <a:srgbClr val="5CE1E6">
                    <a:alpha val="100000"/>
                  </a:srgbClr>
                </a:gs>
              </a:gsLst>
              <a:lin ang="0"/>
            </a:gradFill>
          </p:spPr>
        </p:sp>
        <p:sp>
          <p:nvSpPr>
            <p:cNvPr name="TextBox 12" id="12"/>
            <p:cNvSpPr txBox="true"/>
            <p:nvPr/>
          </p:nvSpPr>
          <p:spPr>
            <a:xfrm>
              <a:off x="0" y="-57150"/>
              <a:ext cx="249668" cy="122872"/>
            </a:xfrm>
            <a:prstGeom prst="rect">
              <a:avLst/>
            </a:prstGeom>
          </p:spPr>
          <p:txBody>
            <a:bodyPr anchor="ctr" rtlCol="false" tIns="50800" lIns="50800" bIns="50800" rIns="50800"/>
            <a:lstStyle/>
            <a:p>
              <a:pPr algn="ctr">
                <a:lnSpc>
                  <a:spcPts val="3328"/>
                </a:lnSpc>
              </a:pPr>
            </a:p>
          </p:txBody>
        </p:sp>
      </p:grpSp>
      <p:grpSp>
        <p:nvGrpSpPr>
          <p:cNvPr name="Group 13" id="13"/>
          <p:cNvGrpSpPr/>
          <p:nvPr/>
        </p:nvGrpSpPr>
        <p:grpSpPr>
          <a:xfrm rot="0">
            <a:off x="16929762" y="1291546"/>
            <a:ext cx="329538" cy="112345"/>
            <a:chOff x="0" y="0"/>
            <a:chExt cx="192782" cy="65722"/>
          </a:xfrm>
        </p:grpSpPr>
        <p:sp>
          <p:nvSpPr>
            <p:cNvPr name="Freeform 14" id="14"/>
            <p:cNvSpPr/>
            <p:nvPr/>
          </p:nvSpPr>
          <p:spPr>
            <a:xfrm flipH="false" flipV="false" rot="0">
              <a:off x="0" y="0"/>
              <a:ext cx="192782" cy="65722"/>
            </a:xfrm>
            <a:custGeom>
              <a:avLst/>
              <a:gdLst/>
              <a:ahLst/>
              <a:cxnLst/>
              <a:rect r="r" b="b" t="t" l="l"/>
              <a:pathLst>
                <a:path h="65722" w="192782">
                  <a:moveTo>
                    <a:pt x="32861" y="0"/>
                  </a:moveTo>
                  <a:lnTo>
                    <a:pt x="159920" y="0"/>
                  </a:lnTo>
                  <a:cubicBezTo>
                    <a:pt x="168636" y="0"/>
                    <a:pt x="176994" y="3462"/>
                    <a:pt x="183157" y="9625"/>
                  </a:cubicBezTo>
                  <a:cubicBezTo>
                    <a:pt x="189319" y="15787"/>
                    <a:pt x="192782" y="24146"/>
                    <a:pt x="192782" y="32861"/>
                  </a:cubicBezTo>
                  <a:lnTo>
                    <a:pt x="192782" y="32861"/>
                  </a:lnTo>
                  <a:cubicBezTo>
                    <a:pt x="192782" y="41577"/>
                    <a:pt x="189319" y="49935"/>
                    <a:pt x="183157" y="56098"/>
                  </a:cubicBezTo>
                  <a:cubicBezTo>
                    <a:pt x="176994" y="62260"/>
                    <a:pt x="168636" y="65722"/>
                    <a:pt x="159920" y="65722"/>
                  </a:cubicBezTo>
                  <a:lnTo>
                    <a:pt x="32861" y="65722"/>
                  </a:lnTo>
                  <a:cubicBezTo>
                    <a:pt x="24146" y="65722"/>
                    <a:pt x="15787" y="62260"/>
                    <a:pt x="9625" y="56098"/>
                  </a:cubicBezTo>
                  <a:cubicBezTo>
                    <a:pt x="3462" y="49935"/>
                    <a:pt x="0" y="41577"/>
                    <a:pt x="0" y="32861"/>
                  </a:cubicBezTo>
                  <a:lnTo>
                    <a:pt x="0" y="32861"/>
                  </a:lnTo>
                  <a:cubicBezTo>
                    <a:pt x="0" y="24146"/>
                    <a:pt x="3462" y="15787"/>
                    <a:pt x="9625" y="9625"/>
                  </a:cubicBezTo>
                  <a:cubicBezTo>
                    <a:pt x="15787" y="3462"/>
                    <a:pt x="24146" y="0"/>
                    <a:pt x="32861" y="0"/>
                  </a:cubicBezTo>
                  <a:close/>
                </a:path>
              </a:pathLst>
            </a:custGeom>
            <a:gradFill rotWithShape="true">
              <a:gsLst>
                <a:gs pos="0">
                  <a:srgbClr val="8C52FF">
                    <a:alpha val="100000"/>
                  </a:srgbClr>
                </a:gs>
                <a:gs pos="100000">
                  <a:srgbClr val="5CE1E6">
                    <a:alpha val="100000"/>
                  </a:srgbClr>
                </a:gs>
              </a:gsLst>
              <a:lin ang="0"/>
            </a:gradFill>
          </p:spPr>
        </p:sp>
        <p:sp>
          <p:nvSpPr>
            <p:cNvPr name="TextBox 15" id="15"/>
            <p:cNvSpPr txBox="true"/>
            <p:nvPr/>
          </p:nvSpPr>
          <p:spPr>
            <a:xfrm>
              <a:off x="0" y="-57150"/>
              <a:ext cx="192782" cy="122872"/>
            </a:xfrm>
            <a:prstGeom prst="rect">
              <a:avLst/>
            </a:prstGeom>
          </p:spPr>
          <p:txBody>
            <a:bodyPr anchor="ctr" rtlCol="false" tIns="50800" lIns="50800" bIns="50800" rIns="50800"/>
            <a:lstStyle/>
            <a:p>
              <a:pPr algn="ctr">
                <a:lnSpc>
                  <a:spcPts val="3328"/>
                </a:lnSpc>
              </a:pPr>
            </a:p>
          </p:txBody>
        </p:sp>
      </p:grpSp>
      <p:grpSp>
        <p:nvGrpSpPr>
          <p:cNvPr name="Group 16" id="16"/>
          <p:cNvGrpSpPr/>
          <p:nvPr/>
        </p:nvGrpSpPr>
        <p:grpSpPr>
          <a:xfrm rot="0">
            <a:off x="12090071" y="732569"/>
            <a:ext cx="597756" cy="59775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8C52FF">
                    <a:alpha val="100000"/>
                  </a:srgbClr>
                </a:gs>
                <a:gs pos="100000">
                  <a:srgbClr val="5CE1E6">
                    <a:alpha val="100000"/>
                  </a:srgbClr>
                </a:gs>
              </a:gsLst>
              <a:lin ang="0"/>
            </a:gradFill>
          </p:spPr>
        </p:sp>
        <p:sp>
          <p:nvSpPr>
            <p:cNvPr name="TextBox 18" id="18"/>
            <p:cNvSpPr txBox="true"/>
            <p:nvPr/>
          </p:nvSpPr>
          <p:spPr>
            <a:xfrm>
              <a:off x="76200" y="19050"/>
              <a:ext cx="660400" cy="717550"/>
            </a:xfrm>
            <a:prstGeom prst="rect">
              <a:avLst/>
            </a:prstGeom>
          </p:spPr>
          <p:txBody>
            <a:bodyPr anchor="ctr" rtlCol="false" tIns="50800" lIns="50800" bIns="50800" rIns="50800"/>
            <a:lstStyle/>
            <a:p>
              <a:pPr algn="ctr">
                <a:lnSpc>
                  <a:spcPts val="3328"/>
                </a:lnSpc>
              </a:pPr>
            </a:p>
          </p:txBody>
        </p:sp>
      </p:grpSp>
      <p:sp>
        <p:nvSpPr>
          <p:cNvPr name="AutoShape 19" id="19"/>
          <p:cNvSpPr/>
          <p:nvPr/>
        </p:nvSpPr>
        <p:spPr>
          <a:xfrm>
            <a:off x="1000125" y="1480091"/>
            <a:ext cx="11953944" cy="0"/>
          </a:xfrm>
          <a:prstGeom prst="line">
            <a:avLst/>
          </a:prstGeom>
          <a:ln cap="rnd" w="152400">
            <a:gradFill>
              <a:gsLst>
                <a:gs pos="0">
                  <a:srgbClr val="8C52FF">
                    <a:alpha val="100000"/>
                  </a:srgbClr>
                </a:gs>
                <a:gs pos="100000">
                  <a:srgbClr val="5CE1E6">
                    <a:alpha val="100000"/>
                  </a:srgbClr>
                </a:gs>
              </a:gsLst>
              <a:lin ang="0"/>
            </a:gradFill>
            <a:prstDash val="solid"/>
            <a:headEnd type="none" len="sm" w="sm"/>
            <a:tailEnd type="none" len="sm" w="sm"/>
          </a:ln>
        </p:spPr>
      </p:sp>
      <p:sp>
        <p:nvSpPr>
          <p:cNvPr name="TextBox 20" id="20"/>
          <p:cNvSpPr txBox="true"/>
          <p:nvPr/>
        </p:nvSpPr>
        <p:spPr>
          <a:xfrm rot="0">
            <a:off x="7859365" y="962025"/>
            <a:ext cx="2569270"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Bold"/>
              </a:rPr>
              <a:t>Statistiques</a:t>
            </a:r>
          </a:p>
        </p:txBody>
      </p:sp>
      <p:sp>
        <p:nvSpPr>
          <p:cNvPr name="AutoShape 21" id="21"/>
          <p:cNvSpPr/>
          <p:nvPr/>
        </p:nvSpPr>
        <p:spPr>
          <a:xfrm>
            <a:off x="1000125" y="1480091"/>
            <a:ext cx="15045651" cy="0"/>
          </a:xfrm>
          <a:prstGeom prst="line">
            <a:avLst/>
          </a:prstGeom>
          <a:ln cap="rnd" w="152400">
            <a:gradFill>
              <a:gsLst>
                <a:gs pos="0">
                  <a:srgbClr val="8C52FF">
                    <a:alpha val="100000"/>
                  </a:srgbClr>
                </a:gs>
                <a:gs pos="100000">
                  <a:srgbClr val="5CE1E6">
                    <a:alpha val="100000"/>
                  </a:srgbClr>
                </a:gs>
              </a:gsLst>
              <a:lin ang="0"/>
            </a:gradFill>
            <a:prstDash val="solid"/>
            <a:headEnd type="none" len="sm" w="sm"/>
            <a:tailEnd type="none" len="sm" w="sm"/>
          </a:ln>
        </p:spPr>
      </p:sp>
      <p:pic>
        <p:nvPicPr>
          <p:cNvPr name="Picture 22" id="22"/>
          <p:cNvPicPr>
            <a:picLocks noChangeAspect="true"/>
          </p:cNvPicPr>
          <p:nvPr/>
        </p:nvPicPr>
        <p:blipFill>
          <a:blip r:embed="rId4"/>
          <a:srcRect l="0" t="0" r="0" b="0"/>
          <a:stretch>
            <a:fillRect/>
          </a:stretch>
        </p:blipFill>
        <p:spPr>
          <a:xfrm flipH="false" flipV="false" rot="8493141">
            <a:off x="8840984" y="1230102"/>
            <a:ext cx="606032" cy="499977"/>
          </a:xfrm>
          <a:prstGeom prst="rect">
            <a:avLst/>
          </a:prstGeom>
        </p:spPr>
      </p:pic>
      <p:sp>
        <p:nvSpPr>
          <p:cNvPr name="Freeform 23" id="23"/>
          <p:cNvSpPr/>
          <p:nvPr/>
        </p:nvSpPr>
        <p:spPr>
          <a:xfrm flipH="false" flipV="false" rot="0">
            <a:off x="8710834" y="7734110"/>
            <a:ext cx="8121688" cy="1208101"/>
          </a:xfrm>
          <a:custGeom>
            <a:avLst/>
            <a:gdLst/>
            <a:ahLst/>
            <a:cxnLst/>
            <a:rect r="r" b="b" t="t" l="l"/>
            <a:pathLst>
              <a:path h="1208101" w="8121688">
                <a:moveTo>
                  <a:pt x="0" y="0"/>
                </a:moveTo>
                <a:lnTo>
                  <a:pt x="8121688" y="0"/>
                </a:lnTo>
                <a:lnTo>
                  <a:pt x="8121688" y="1208101"/>
                </a:lnTo>
                <a:lnTo>
                  <a:pt x="0" y="1208101"/>
                </a:lnTo>
                <a:lnTo>
                  <a:pt x="0" y="0"/>
                </a:lnTo>
                <a:close/>
              </a:path>
            </a:pathLst>
          </a:custGeom>
          <a:blipFill>
            <a:blip r:embed="rId5"/>
            <a:stretch>
              <a:fillRect l="0" t="0" r="0" b="0"/>
            </a:stretch>
          </a:blipFill>
        </p:spPr>
      </p:sp>
      <p:sp>
        <p:nvSpPr>
          <p:cNvPr name="TextBox 24" id="24"/>
          <p:cNvSpPr txBox="true"/>
          <p:nvPr/>
        </p:nvSpPr>
        <p:spPr>
          <a:xfrm rot="0">
            <a:off x="1193788" y="3301692"/>
            <a:ext cx="5253636" cy="998717"/>
          </a:xfrm>
          <a:prstGeom prst="rect">
            <a:avLst/>
          </a:prstGeom>
        </p:spPr>
        <p:txBody>
          <a:bodyPr anchor="t" rtlCol="false" tIns="0" lIns="0" bIns="0" rIns="0">
            <a:spAutoFit/>
          </a:bodyPr>
          <a:lstStyle/>
          <a:p>
            <a:pPr algn="l">
              <a:lnSpc>
                <a:spcPts val="7263"/>
              </a:lnSpc>
            </a:pPr>
            <a:r>
              <a:rPr lang="en-US" sz="6543">
                <a:solidFill>
                  <a:srgbClr val="FFFFFF"/>
                </a:solidFill>
                <a:latin typeface="Poppins Bold"/>
              </a:rPr>
              <a:t>Statistique</a:t>
            </a:r>
          </a:p>
        </p:txBody>
      </p:sp>
      <p:sp>
        <p:nvSpPr>
          <p:cNvPr name="TextBox 25" id="25"/>
          <p:cNvSpPr txBox="true"/>
          <p:nvPr/>
        </p:nvSpPr>
        <p:spPr>
          <a:xfrm rot="0">
            <a:off x="1193788" y="5395685"/>
            <a:ext cx="6383774" cy="2139950"/>
          </a:xfrm>
          <a:prstGeom prst="rect">
            <a:avLst/>
          </a:prstGeom>
        </p:spPr>
        <p:txBody>
          <a:bodyPr anchor="t" rtlCol="false" tIns="0" lIns="0" bIns="0" rIns="0">
            <a:spAutoFit/>
          </a:bodyPr>
          <a:lstStyle/>
          <a:p>
            <a:pPr algn="l">
              <a:lnSpc>
                <a:spcPts val="3400"/>
              </a:lnSpc>
            </a:pPr>
            <a:r>
              <a:rPr lang="en-US" sz="2000">
                <a:solidFill>
                  <a:srgbClr val="FFFFFF"/>
                </a:solidFill>
                <a:latin typeface="Poppins"/>
              </a:rPr>
              <a:t>Nous avons cartographié les 20 langages de programmation les plus utilisés, créant ainsi une carte stellaire des géants de la programmation. Voici notre classement des étoiles les plus brillantes dans la constellation du code.</a:t>
            </a:r>
          </a:p>
        </p:txBody>
      </p:sp>
      <p:sp>
        <p:nvSpPr>
          <p:cNvPr name="TextBox 26" id="26"/>
          <p:cNvSpPr txBox="true"/>
          <p:nvPr/>
        </p:nvSpPr>
        <p:spPr>
          <a:xfrm rot="0">
            <a:off x="4709071" y="962025"/>
            <a:ext cx="2569270"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rPr>
              <a:t>Tendances</a:t>
            </a:r>
          </a:p>
        </p:txBody>
      </p:sp>
      <p:sp>
        <p:nvSpPr>
          <p:cNvPr name="TextBox 27" id="27"/>
          <p:cNvSpPr txBox="true"/>
          <p:nvPr/>
        </p:nvSpPr>
        <p:spPr>
          <a:xfrm rot="0">
            <a:off x="11009660" y="962025"/>
            <a:ext cx="1655514"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rPr>
              <a:t>Choix</a:t>
            </a:r>
          </a:p>
        </p:txBody>
      </p:sp>
      <p:sp>
        <p:nvSpPr>
          <p:cNvPr name="TextBox 28" id="28"/>
          <p:cNvSpPr txBox="true"/>
          <p:nvPr/>
        </p:nvSpPr>
        <p:spPr>
          <a:xfrm rot="0">
            <a:off x="1028700" y="961530"/>
            <a:ext cx="2395091"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rPr>
              <a:t>Introduction</a:t>
            </a:r>
          </a:p>
        </p:txBody>
      </p:sp>
      <p:sp>
        <p:nvSpPr>
          <p:cNvPr name="TextBox 29" id="29"/>
          <p:cNvSpPr txBox="true"/>
          <p:nvPr/>
        </p:nvSpPr>
        <p:spPr>
          <a:xfrm rot="0">
            <a:off x="13268852" y="979418"/>
            <a:ext cx="2395091"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rPr>
              <a:t>Conclusion</a:t>
            </a:r>
          </a:p>
        </p:txBody>
      </p:sp>
      <p:grpSp>
        <p:nvGrpSpPr>
          <p:cNvPr name="Group 30" id="30"/>
          <p:cNvGrpSpPr/>
          <p:nvPr/>
        </p:nvGrpSpPr>
        <p:grpSpPr>
          <a:xfrm rot="0">
            <a:off x="17598650" y="9762006"/>
            <a:ext cx="689350" cy="597220"/>
            <a:chOff x="0" y="0"/>
            <a:chExt cx="919133" cy="796293"/>
          </a:xfrm>
        </p:grpSpPr>
        <p:sp>
          <p:nvSpPr>
            <p:cNvPr name="TextBox 31" id="31"/>
            <p:cNvSpPr txBox="true"/>
            <p:nvPr/>
          </p:nvSpPr>
          <p:spPr>
            <a:xfrm rot="0">
              <a:off x="0" y="-57150"/>
              <a:ext cx="788612" cy="845795"/>
            </a:xfrm>
            <a:prstGeom prst="rect">
              <a:avLst/>
            </a:prstGeom>
          </p:spPr>
          <p:txBody>
            <a:bodyPr anchor="t" rtlCol="false" tIns="0" lIns="0" bIns="0" rIns="0">
              <a:spAutoFit/>
            </a:bodyPr>
            <a:lstStyle/>
            <a:p>
              <a:pPr algn="ctr">
                <a:lnSpc>
                  <a:spcPts val="5281"/>
                </a:lnSpc>
              </a:pPr>
              <a:r>
                <a:rPr lang="en-US" sz="3883" spc="-7">
                  <a:solidFill>
                    <a:srgbClr val="8C52FF">
                      <a:alpha val="49804"/>
                    </a:srgbClr>
                  </a:solidFill>
                  <a:latin typeface="TAN Mon Cheri"/>
                </a:rPr>
                <a:t>K</a:t>
              </a:r>
            </a:p>
          </p:txBody>
        </p:sp>
        <p:sp>
          <p:nvSpPr>
            <p:cNvPr name="TextBox 32" id="32"/>
            <p:cNvSpPr txBox="true"/>
            <p:nvPr/>
          </p:nvSpPr>
          <p:spPr>
            <a:xfrm rot="0">
              <a:off x="118925" y="-66675"/>
              <a:ext cx="800207" cy="862968"/>
            </a:xfrm>
            <a:prstGeom prst="rect">
              <a:avLst/>
            </a:prstGeom>
          </p:spPr>
          <p:txBody>
            <a:bodyPr anchor="t" rtlCol="false" tIns="0" lIns="0" bIns="0" rIns="0">
              <a:spAutoFit/>
            </a:bodyPr>
            <a:lstStyle/>
            <a:p>
              <a:pPr algn="ctr">
                <a:lnSpc>
                  <a:spcPts val="5332"/>
                </a:lnSpc>
              </a:pPr>
              <a:r>
                <a:rPr lang="en-US" sz="3920" spc="-7">
                  <a:solidFill>
                    <a:srgbClr val="8C52FF">
                      <a:alpha val="49804"/>
                    </a:srgbClr>
                  </a:solidFill>
                  <a:latin typeface="TAN Mon Cheri"/>
                </a:rPr>
                <a:t>B</a:t>
              </a:r>
            </a:p>
          </p:txBody>
        </p:sp>
      </p:grpSp>
      <p:sp>
        <p:nvSpPr>
          <p:cNvPr name="TextBox 33" id="33"/>
          <p:cNvSpPr txBox="true"/>
          <p:nvPr/>
        </p:nvSpPr>
        <p:spPr>
          <a:xfrm rot="0">
            <a:off x="9473287" y="8832850"/>
            <a:ext cx="6383774"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rPr>
              <a:t>Popularité des Langages de Programmation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4832253" y="1940491"/>
            <a:ext cx="1899427" cy="189942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8C52FF">
                    <a:alpha val="100000"/>
                  </a:srgbClr>
                </a:gs>
                <a:gs pos="100000">
                  <a:srgbClr val="5CE1E6">
                    <a:alpha val="100000"/>
                  </a:srgbClr>
                </a:gs>
              </a:gsLst>
              <a:lin ang="0"/>
            </a:gra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3328"/>
                </a:lnSpc>
              </a:pPr>
            </a:p>
          </p:txBody>
        </p:sp>
      </p:grpSp>
      <p:grpSp>
        <p:nvGrpSpPr>
          <p:cNvPr name="Group 6" id="6"/>
          <p:cNvGrpSpPr/>
          <p:nvPr/>
        </p:nvGrpSpPr>
        <p:grpSpPr>
          <a:xfrm rot="0">
            <a:off x="16731680" y="955134"/>
            <a:ext cx="527620" cy="112345"/>
            <a:chOff x="0" y="0"/>
            <a:chExt cx="308661" cy="65722"/>
          </a:xfrm>
        </p:grpSpPr>
        <p:sp>
          <p:nvSpPr>
            <p:cNvPr name="Freeform 7" id="7"/>
            <p:cNvSpPr/>
            <p:nvPr/>
          </p:nvSpPr>
          <p:spPr>
            <a:xfrm flipH="false" flipV="false" rot="0">
              <a:off x="0" y="0"/>
              <a:ext cx="308661" cy="65722"/>
            </a:xfrm>
            <a:custGeom>
              <a:avLst/>
              <a:gdLst/>
              <a:ahLst/>
              <a:cxnLst/>
              <a:rect r="r" b="b" t="t" l="l"/>
              <a:pathLst>
                <a:path h="65722" w="308661">
                  <a:moveTo>
                    <a:pt x="32861" y="0"/>
                  </a:moveTo>
                  <a:lnTo>
                    <a:pt x="275799" y="0"/>
                  </a:lnTo>
                  <a:cubicBezTo>
                    <a:pt x="284515" y="0"/>
                    <a:pt x="292873" y="3462"/>
                    <a:pt x="299036" y="9625"/>
                  </a:cubicBezTo>
                  <a:cubicBezTo>
                    <a:pt x="305198" y="15787"/>
                    <a:pt x="308661" y="24146"/>
                    <a:pt x="308661" y="32861"/>
                  </a:cubicBezTo>
                  <a:lnTo>
                    <a:pt x="308661" y="32861"/>
                  </a:lnTo>
                  <a:cubicBezTo>
                    <a:pt x="308661" y="41577"/>
                    <a:pt x="305198" y="49935"/>
                    <a:pt x="299036" y="56098"/>
                  </a:cubicBezTo>
                  <a:cubicBezTo>
                    <a:pt x="292873" y="62260"/>
                    <a:pt x="284515" y="65722"/>
                    <a:pt x="275799" y="65722"/>
                  </a:cubicBezTo>
                  <a:lnTo>
                    <a:pt x="32861" y="65722"/>
                  </a:lnTo>
                  <a:cubicBezTo>
                    <a:pt x="24146" y="65722"/>
                    <a:pt x="15787" y="62260"/>
                    <a:pt x="9625" y="56098"/>
                  </a:cubicBezTo>
                  <a:cubicBezTo>
                    <a:pt x="3462" y="49935"/>
                    <a:pt x="0" y="41577"/>
                    <a:pt x="0" y="32861"/>
                  </a:cubicBezTo>
                  <a:lnTo>
                    <a:pt x="0" y="32861"/>
                  </a:lnTo>
                  <a:cubicBezTo>
                    <a:pt x="0" y="24146"/>
                    <a:pt x="3462" y="15787"/>
                    <a:pt x="9625" y="9625"/>
                  </a:cubicBezTo>
                  <a:cubicBezTo>
                    <a:pt x="15787" y="3462"/>
                    <a:pt x="24146" y="0"/>
                    <a:pt x="32861" y="0"/>
                  </a:cubicBezTo>
                  <a:close/>
                </a:path>
              </a:pathLst>
            </a:custGeom>
            <a:gradFill rotWithShape="true">
              <a:gsLst>
                <a:gs pos="0">
                  <a:srgbClr val="8C52FF">
                    <a:alpha val="100000"/>
                  </a:srgbClr>
                </a:gs>
                <a:gs pos="100000">
                  <a:srgbClr val="5CE1E6">
                    <a:alpha val="100000"/>
                  </a:srgbClr>
                </a:gs>
              </a:gsLst>
              <a:lin ang="0"/>
            </a:gradFill>
          </p:spPr>
        </p:sp>
        <p:sp>
          <p:nvSpPr>
            <p:cNvPr name="TextBox 8" id="8"/>
            <p:cNvSpPr txBox="true"/>
            <p:nvPr/>
          </p:nvSpPr>
          <p:spPr>
            <a:xfrm>
              <a:off x="0" y="-57150"/>
              <a:ext cx="308661" cy="122872"/>
            </a:xfrm>
            <a:prstGeom prst="rect">
              <a:avLst/>
            </a:prstGeom>
          </p:spPr>
          <p:txBody>
            <a:bodyPr anchor="ctr" rtlCol="false" tIns="50800" lIns="50800" bIns="50800" rIns="50800"/>
            <a:lstStyle/>
            <a:p>
              <a:pPr algn="ctr">
                <a:lnSpc>
                  <a:spcPts val="3328"/>
                </a:lnSpc>
              </a:pPr>
            </a:p>
          </p:txBody>
        </p:sp>
      </p:grpSp>
      <p:grpSp>
        <p:nvGrpSpPr>
          <p:cNvPr name="Group 9" id="9"/>
          <p:cNvGrpSpPr/>
          <p:nvPr/>
        </p:nvGrpSpPr>
        <p:grpSpPr>
          <a:xfrm rot="0">
            <a:off x="16832522" y="1122845"/>
            <a:ext cx="426778" cy="112345"/>
            <a:chOff x="0" y="0"/>
            <a:chExt cx="249668" cy="65722"/>
          </a:xfrm>
        </p:grpSpPr>
        <p:sp>
          <p:nvSpPr>
            <p:cNvPr name="Freeform 10" id="10"/>
            <p:cNvSpPr/>
            <p:nvPr/>
          </p:nvSpPr>
          <p:spPr>
            <a:xfrm flipH="false" flipV="false" rot="0">
              <a:off x="0" y="0"/>
              <a:ext cx="249668" cy="65722"/>
            </a:xfrm>
            <a:custGeom>
              <a:avLst/>
              <a:gdLst/>
              <a:ahLst/>
              <a:cxnLst/>
              <a:rect r="r" b="b" t="t" l="l"/>
              <a:pathLst>
                <a:path h="65722" w="249668">
                  <a:moveTo>
                    <a:pt x="32861" y="0"/>
                  </a:moveTo>
                  <a:lnTo>
                    <a:pt x="216806" y="0"/>
                  </a:lnTo>
                  <a:cubicBezTo>
                    <a:pt x="225522" y="0"/>
                    <a:pt x="233880" y="3462"/>
                    <a:pt x="240043" y="9625"/>
                  </a:cubicBezTo>
                  <a:cubicBezTo>
                    <a:pt x="246206" y="15787"/>
                    <a:pt x="249668" y="24146"/>
                    <a:pt x="249668" y="32861"/>
                  </a:cubicBezTo>
                  <a:lnTo>
                    <a:pt x="249668" y="32861"/>
                  </a:lnTo>
                  <a:cubicBezTo>
                    <a:pt x="249668" y="41577"/>
                    <a:pt x="246206" y="49935"/>
                    <a:pt x="240043" y="56098"/>
                  </a:cubicBezTo>
                  <a:cubicBezTo>
                    <a:pt x="233880" y="62260"/>
                    <a:pt x="225522" y="65722"/>
                    <a:pt x="216806" y="65722"/>
                  </a:cubicBezTo>
                  <a:lnTo>
                    <a:pt x="32861" y="65722"/>
                  </a:lnTo>
                  <a:cubicBezTo>
                    <a:pt x="24146" y="65722"/>
                    <a:pt x="15787" y="62260"/>
                    <a:pt x="9625" y="56098"/>
                  </a:cubicBezTo>
                  <a:cubicBezTo>
                    <a:pt x="3462" y="49935"/>
                    <a:pt x="0" y="41577"/>
                    <a:pt x="0" y="32861"/>
                  </a:cubicBezTo>
                  <a:lnTo>
                    <a:pt x="0" y="32861"/>
                  </a:lnTo>
                  <a:cubicBezTo>
                    <a:pt x="0" y="24146"/>
                    <a:pt x="3462" y="15787"/>
                    <a:pt x="9625" y="9625"/>
                  </a:cubicBezTo>
                  <a:cubicBezTo>
                    <a:pt x="15787" y="3462"/>
                    <a:pt x="24146" y="0"/>
                    <a:pt x="32861" y="0"/>
                  </a:cubicBezTo>
                  <a:close/>
                </a:path>
              </a:pathLst>
            </a:custGeom>
            <a:gradFill rotWithShape="true">
              <a:gsLst>
                <a:gs pos="0">
                  <a:srgbClr val="8C52FF">
                    <a:alpha val="100000"/>
                  </a:srgbClr>
                </a:gs>
                <a:gs pos="100000">
                  <a:srgbClr val="5CE1E6">
                    <a:alpha val="100000"/>
                  </a:srgbClr>
                </a:gs>
              </a:gsLst>
              <a:lin ang="0"/>
            </a:gradFill>
          </p:spPr>
        </p:sp>
        <p:sp>
          <p:nvSpPr>
            <p:cNvPr name="TextBox 11" id="11"/>
            <p:cNvSpPr txBox="true"/>
            <p:nvPr/>
          </p:nvSpPr>
          <p:spPr>
            <a:xfrm>
              <a:off x="0" y="-57150"/>
              <a:ext cx="249668" cy="122872"/>
            </a:xfrm>
            <a:prstGeom prst="rect">
              <a:avLst/>
            </a:prstGeom>
          </p:spPr>
          <p:txBody>
            <a:bodyPr anchor="ctr" rtlCol="false" tIns="50800" lIns="50800" bIns="50800" rIns="50800"/>
            <a:lstStyle/>
            <a:p>
              <a:pPr algn="ctr">
                <a:lnSpc>
                  <a:spcPts val="3328"/>
                </a:lnSpc>
              </a:pPr>
            </a:p>
          </p:txBody>
        </p:sp>
      </p:grpSp>
      <p:grpSp>
        <p:nvGrpSpPr>
          <p:cNvPr name="Group 12" id="12"/>
          <p:cNvGrpSpPr/>
          <p:nvPr/>
        </p:nvGrpSpPr>
        <p:grpSpPr>
          <a:xfrm rot="0">
            <a:off x="16929762" y="1291546"/>
            <a:ext cx="329538" cy="112345"/>
            <a:chOff x="0" y="0"/>
            <a:chExt cx="192782" cy="65722"/>
          </a:xfrm>
        </p:grpSpPr>
        <p:sp>
          <p:nvSpPr>
            <p:cNvPr name="Freeform 13" id="13"/>
            <p:cNvSpPr/>
            <p:nvPr/>
          </p:nvSpPr>
          <p:spPr>
            <a:xfrm flipH="false" flipV="false" rot="0">
              <a:off x="0" y="0"/>
              <a:ext cx="192782" cy="65722"/>
            </a:xfrm>
            <a:custGeom>
              <a:avLst/>
              <a:gdLst/>
              <a:ahLst/>
              <a:cxnLst/>
              <a:rect r="r" b="b" t="t" l="l"/>
              <a:pathLst>
                <a:path h="65722" w="192782">
                  <a:moveTo>
                    <a:pt x="32861" y="0"/>
                  </a:moveTo>
                  <a:lnTo>
                    <a:pt x="159920" y="0"/>
                  </a:lnTo>
                  <a:cubicBezTo>
                    <a:pt x="168636" y="0"/>
                    <a:pt x="176994" y="3462"/>
                    <a:pt x="183157" y="9625"/>
                  </a:cubicBezTo>
                  <a:cubicBezTo>
                    <a:pt x="189319" y="15787"/>
                    <a:pt x="192782" y="24146"/>
                    <a:pt x="192782" y="32861"/>
                  </a:cubicBezTo>
                  <a:lnTo>
                    <a:pt x="192782" y="32861"/>
                  </a:lnTo>
                  <a:cubicBezTo>
                    <a:pt x="192782" y="41577"/>
                    <a:pt x="189319" y="49935"/>
                    <a:pt x="183157" y="56098"/>
                  </a:cubicBezTo>
                  <a:cubicBezTo>
                    <a:pt x="176994" y="62260"/>
                    <a:pt x="168636" y="65722"/>
                    <a:pt x="159920" y="65722"/>
                  </a:cubicBezTo>
                  <a:lnTo>
                    <a:pt x="32861" y="65722"/>
                  </a:lnTo>
                  <a:cubicBezTo>
                    <a:pt x="24146" y="65722"/>
                    <a:pt x="15787" y="62260"/>
                    <a:pt x="9625" y="56098"/>
                  </a:cubicBezTo>
                  <a:cubicBezTo>
                    <a:pt x="3462" y="49935"/>
                    <a:pt x="0" y="41577"/>
                    <a:pt x="0" y="32861"/>
                  </a:cubicBezTo>
                  <a:lnTo>
                    <a:pt x="0" y="32861"/>
                  </a:lnTo>
                  <a:cubicBezTo>
                    <a:pt x="0" y="24146"/>
                    <a:pt x="3462" y="15787"/>
                    <a:pt x="9625" y="9625"/>
                  </a:cubicBezTo>
                  <a:cubicBezTo>
                    <a:pt x="15787" y="3462"/>
                    <a:pt x="24146" y="0"/>
                    <a:pt x="32861" y="0"/>
                  </a:cubicBezTo>
                  <a:close/>
                </a:path>
              </a:pathLst>
            </a:custGeom>
            <a:gradFill rotWithShape="true">
              <a:gsLst>
                <a:gs pos="0">
                  <a:srgbClr val="8C52FF">
                    <a:alpha val="100000"/>
                  </a:srgbClr>
                </a:gs>
                <a:gs pos="100000">
                  <a:srgbClr val="5CE1E6">
                    <a:alpha val="100000"/>
                  </a:srgbClr>
                </a:gs>
              </a:gsLst>
              <a:lin ang="0"/>
            </a:gradFill>
          </p:spPr>
        </p:sp>
        <p:sp>
          <p:nvSpPr>
            <p:cNvPr name="TextBox 14" id="14"/>
            <p:cNvSpPr txBox="true"/>
            <p:nvPr/>
          </p:nvSpPr>
          <p:spPr>
            <a:xfrm>
              <a:off x="0" y="-57150"/>
              <a:ext cx="192782" cy="122872"/>
            </a:xfrm>
            <a:prstGeom prst="rect">
              <a:avLst/>
            </a:prstGeom>
          </p:spPr>
          <p:txBody>
            <a:bodyPr anchor="ctr" rtlCol="false" tIns="50800" lIns="50800" bIns="50800" rIns="50800"/>
            <a:lstStyle/>
            <a:p>
              <a:pPr algn="ctr">
                <a:lnSpc>
                  <a:spcPts val="3328"/>
                </a:lnSpc>
              </a:pPr>
            </a:p>
          </p:txBody>
        </p:sp>
      </p:grpSp>
      <p:grpSp>
        <p:nvGrpSpPr>
          <p:cNvPr name="Group 15" id="15"/>
          <p:cNvGrpSpPr/>
          <p:nvPr/>
        </p:nvGrpSpPr>
        <p:grpSpPr>
          <a:xfrm rot="0">
            <a:off x="12090071" y="732569"/>
            <a:ext cx="597756" cy="597756"/>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8C52FF">
                    <a:alpha val="100000"/>
                  </a:srgbClr>
                </a:gs>
                <a:gs pos="100000">
                  <a:srgbClr val="5CE1E6">
                    <a:alpha val="100000"/>
                  </a:srgbClr>
                </a:gs>
              </a:gsLst>
              <a:lin ang="0"/>
            </a:gradFill>
          </p:spPr>
        </p:sp>
        <p:sp>
          <p:nvSpPr>
            <p:cNvPr name="TextBox 17" id="17"/>
            <p:cNvSpPr txBox="true"/>
            <p:nvPr/>
          </p:nvSpPr>
          <p:spPr>
            <a:xfrm>
              <a:off x="76200" y="19050"/>
              <a:ext cx="660400" cy="717550"/>
            </a:xfrm>
            <a:prstGeom prst="rect">
              <a:avLst/>
            </a:prstGeom>
          </p:spPr>
          <p:txBody>
            <a:bodyPr anchor="ctr" rtlCol="false" tIns="50800" lIns="50800" bIns="50800" rIns="50800"/>
            <a:lstStyle/>
            <a:p>
              <a:pPr algn="ctr">
                <a:lnSpc>
                  <a:spcPts val="3328"/>
                </a:lnSpc>
              </a:pPr>
            </a:p>
          </p:txBody>
        </p:sp>
      </p:grpSp>
      <p:sp>
        <p:nvSpPr>
          <p:cNvPr name="AutoShape 18" id="18"/>
          <p:cNvSpPr/>
          <p:nvPr/>
        </p:nvSpPr>
        <p:spPr>
          <a:xfrm>
            <a:off x="1000125" y="1480091"/>
            <a:ext cx="11953944" cy="0"/>
          </a:xfrm>
          <a:prstGeom prst="line">
            <a:avLst/>
          </a:prstGeom>
          <a:ln cap="rnd" w="152400">
            <a:gradFill>
              <a:gsLst>
                <a:gs pos="0">
                  <a:srgbClr val="8C52FF">
                    <a:alpha val="100000"/>
                  </a:srgbClr>
                </a:gs>
                <a:gs pos="100000">
                  <a:srgbClr val="5CE1E6">
                    <a:alpha val="100000"/>
                  </a:srgbClr>
                </a:gs>
              </a:gsLst>
              <a:lin ang="0"/>
            </a:gradFill>
            <a:prstDash val="solid"/>
            <a:headEnd type="none" len="sm" w="sm"/>
            <a:tailEnd type="none" len="sm" w="sm"/>
          </a:ln>
        </p:spPr>
      </p:sp>
      <p:sp>
        <p:nvSpPr>
          <p:cNvPr name="TextBox 19" id="19"/>
          <p:cNvSpPr txBox="true"/>
          <p:nvPr/>
        </p:nvSpPr>
        <p:spPr>
          <a:xfrm rot="0">
            <a:off x="11009660" y="962025"/>
            <a:ext cx="1655514"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Bold"/>
              </a:rPr>
              <a:t>Choix</a:t>
            </a:r>
          </a:p>
        </p:txBody>
      </p:sp>
      <p:sp>
        <p:nvSpPr>
          <p:cNvPr name="AutoShape 20" id="20"/>
          <p:cNvSpPr/>
          <p:nvPr/>
        </p:nvSpPr>
        <p:spPr>
          <a:xfrm>
            <a:off x="1000125" y="1480091"/>
            <a:ext cx="15045651" cy="0"/>
          </a:xfrm>
          <a:prstGeom prst="line">
            <a:avLst/>
          </a:prstGeom>
          <a:ln cap="rnd" w="152400">
            <a:gradFill>
              <a:gsLst>
                <a:gs pos="0">
                  <a:srgbClr val="8C52FF">
                    <a:alpha val="100000"/>
                  </a:srgbClr>
                </a:gs>
                <a:gs pos="100000">
                  <a:srgbClr val="5CE1E6">
                    <a:alpha val="100000"/>
                  </a:srgbClr>
                </a:gs>
              </a:gsLst>
              <a:lin ang="0"/>
            </a:gradFill>
            <a:prstDash val="solid"/>
            <a:headEnd type="none" len="sm" w="sm"/>
            <a:tailEnd type="none" len="sm" w="sm"/>
          </a:ln>
        </p:spPr>
      </p:sp>
      <p:pic>
        <p:nvPicPr>
          <p:cNvPr name="Picture 21" id="21"/>
          <p:cNvPicPr>
            <a:picLocks noChangeAspect="true"/>
          </p:cNvPicPr>
          <p:nvPr/>
        </p:nvPicPr>
        <p:blipFill>
          <a:blip r:embed="rId3"/>
          <a:srcRect l="0" t="0" r="0" b="0"/>
          <a:stretch>
            <a:fillRect/>
          </a:stretch>
        </p:blipFill>
        <p:spPr>
          <a:xfrm flipH="false" flipV="false" rot="8493141">
            <a:off x="11534401" y="1230102"/>
            <a:ext cx="606032" cy="499977"/>
          </a:xfrm>
          <a:prstGeom prst="rect">
            <a:avLst/>
          </a:prstGeom>
        </p:spPr>
      </p:pic>
      <p:sp>
        <p:nvSpPr>
          <p:cNvPr name="Freeform 22" id="22"/>
          <p:cNvSpPr/>
          <p:nvPr/>
        </p:nvSpPr>
        <p:spPr>
          <a:xfrm flipH="false" flipV="false" rot="0">
            <a:off x="5266773" y="6418262"/>
            <a:ext cx="2828195" cy="3002910"/>
          </a:xfrm>
          <a:custGeom>
            <a:avLst/>
            <a:gdLst/>
            <a:ahLst/>
            <a:cxnLst/>
            <a:rect r="r" b="b" t="t" l="l"/>
            <a:pathLst>
              <a:path h="3002910" w="2828195">
                <a:moveTo>
                  <a:pt x="0" y="0"/>
                </a:moveTo>
                <a:lnTo>
                  <a:pt x="2828195" y="0"/>
                </a:lnTo>
                <a:lnTo>
                  <a:pt x="2828195" y="3002911"/>
                </a:lnTo>
                <a:lnTo>
                  <a:pt x="0" y="30029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3" id="23"/>
          <p:cNvSpPr txBox="true"/>
          <p:nvPr/>
        </p:nvSpPr>
        <p:spPr>
          <a:xfrm rot="0">
            <a:off x="1193788" y="2667223"/>
            <a:ext cx="14851988" cy="1913117"/>
          </a:xfrm>
          <a:prstGeom prst="rect">
            <a:avLst/>
          </a:prstGeom>
        </p:spPr>
        <p:txBody>
          <a:bodyPr anchor="t" rtlCol="false" tIns="0" lIns="0" bIns="0" rIns="0">
            <a:spAutoFit/>
          </a:bodyPr>
          <a:lstStyle/>
          <a:p>
            <a:pPr algn="ctr">
              <a:lnSpc>
                <a:spcPts val="7263"/>
              </a:lnSpc>
            </a:pPr>
            <a:r>
              <a:rPr lang="en-US" sz="6543">
                <a:solidFill>
                  <a:srgbClr val="FFFFFF"/>
                </a:solidFill>
                <a:latin typeface="Poppins Bold"/>
              </a:rPr>
              <a:t>Comment choisir son langage de programmation</a:t>
            </a:r>
          </a:p>
        </p:txBody>
      </p:sp>
      <p:sp>
        <p:nvSpPr>
          <p:cNvPr name="TextBox 24" id="24"/>
          <p:cNvSpPr txBox="true"/>
          <p:nvPr/>
        </p:nvSpPr>
        <p:spPr>
          <a:xfrm rot="0">
            <a:off x="5711640" y="4868863"/>
            <a:ext cx="5816284" cy="425450"/>
          </a:xfrm>
          <a:prstGeom prst="rect">
            <a:avLst/>
          </a:prstGeom>
        </p:spPr>
        <p:txBody>
          <a:bodyPr anchor="t" rtlCol="false" tIns="0" lIns="0" bIns="0" rIns="0">
            <a:spAutoFit/>
          </a:bodyPr>
          <a:lstStyle/>
          <a:p>
            <a:pPr algn="l">
              <a:lnSpc>
                <a:spcPts val="3400"/>
              </a:lnSpc>
            </a:pPr>
            <a:r>
              <a:rPr lang="en-US" sz="2000">
                <a:solidFill>
                  <a:srgbClr val="FFFFFF"/>
                </a:solidFill>
                <a:latin typeface="Poppins"/>
              </a:rPr>
              <a:t>Vous devez considérer les 6 critères suivants</a:t>
            </a:r>
          </a:p>
        </p:txBody>
      </p:sp>
      <p:sp>
        <p:nvSpPr>
          <p:cNvPr name="TextBox 25" id="25"/>
          <p:cNvSpPr txBox="true"/>
          <p:nvPr/>
        </p:nvSpPr>
        <p:spPr>
          <a:xfrm rot="0">
            <a:off x="4709071" y="962025"/>
            <a:ext cx="2569270"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rPr>
              <a:t>Tendances</a:t>
            </a:r>
          </a:p>
        </p:txBody>
      </p:sp>
      <p:sp>
        <p:nvSpPr>
          <p:cNvPr name="TextBox 26" id="26"/>
          <p:cNvSpPr txBox="true"/>
          <p:nvPr/>
        </p:nvSpPr>
        <p:spPr>
          <a:xfrm rot="0">
            <a:off x="7859365" y="962025"/>
            <a:ext cx="2569270"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rPr>
              <a:t>Statistiques</a:t>
            </a:r>
          </a:p>
        </p:txBody>
      </p:sp>
      <p:sp>
        <p:nvSpPr>
          <p:cNvPr name="TextBox 27" id="27"/>
          <p:cNvSpPr txBox="true"/>
          <p:nvPr/>
        </p:nvSpPr>
        <p:spPr>
          <a:xfrm rot="0">
            <a:off x="1028700" y="961530"/>
            <a:ext cx="2395091"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rPr>
              <a:t>Introduction</a:t>
            </a:r>
          </a:p>
        </p:txBody>
      </p:sp>
      <p:sp>
        <p:nvSpPr>
          <p:cNvPr name="TextBox 28" id="28"/>
          <p:cNvSpPr txBox="true"/>
          <p:nvPr/>
        </p:nvSpPr>
        <p:spPr>
          <a:xfrm rot="0">
            <a:off x="13268852" y="979418"/>
            <a:ext cx="2395091"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rPr>
              <a:t>Conclusion</a:t>
            </a:r>
          </a:p>
        </p:txBody>
      </p:sp>
      <p:sp>
        <p:nvSpPr>
          <p:cNvPr name="TextBox 29" id="29"/>
          <p:cNvSpPr txBox="true"/>
          <p:nvPr/>
        </p:nvSpPr>
        <p:spPr>
          <a:xfrm rot="0">
            <a:off x="5958160" y="6601810"/>
            <a:ext cx="1828180" cy="422470"/>
          </a:xfrm>
          <a:prstGeom prst="rect">
            <a:avLst/>
          </a:prstGeom>
        </p:spPr>
        <p:txBody>
          <a:bodyPr anchor="t" rtlCol="false" tIns="0" lIns="0" bIns="0" rIns="0">
            <a:spAutoFit/>
          </a:bodyPr>
          <a:lstStyle/>
          <a:p>
            <a:pPr algn="ctr">
              <a:lnSpc>
                <a:spcPts val="3473"/>
              </a:lnSpc>
            </a:pPr>
            <a:r>
              <a:rPr lang="en-US" sz="2043">
                <a:solidFill>
                  <a:srgbClr val="8C52FF"/>
                </a:solidFill>
                <a:latin typeface="Poppins"/>
              </a:rPr>
              <a:t>Besoins</a:t>
            </a:r>
          </a:p>
        </p:txBody>
      </p:sp>
      <p:sp>
        <p:nvSpPr>
          <p:cNvPr name="TextBox 30" id="30"/>
          <p:cNvSpPr txBox="true"/>
          <p:nvPr/>
        </p:nvSpPr>
        <p:spPr>
          <a:xfrm rot="0">
            <a:off x="5958160" y="8703279"/>
            <a:ext cx="1828180" cy="422470"/>
          </a:xfrm>
          <a:prstGeom prst="rect">
            <a:avLst/>
          </a:prstGeom>
        </p:spPr>
        <p:txBody>
          <a:bodyPr anchor="t" rtlCol="false" tIns="0" lIns="0" bIns="0" rIns="0">
            <a:spAutoFit/>
          </a:bodyPr>
          <a:lstStyle/>
          <a:p>
            <a:pPr algn="ctr">
              <a:lnSpc>
                <a:spcPts val="3473"/>
              </a:lnSpc>
            </a:pPr>
            <a:r>
              <a:rPr lang="en-US" sz="2043">
                <a:solidFill>
                  <a:srgbClr val="8C52FF"/>
                </a:solidFill>
                <a:latin typeface="Poppins"/>
              </a:rPr>
              <a:t>Informations</a:t>
            </a:r>
          </a:p>
        </p:txBody>
      </p:sp>
      <p:sp>
        <p:nvSpPr>
          <p:cNvPr name="TextBox 31" id="31"/>
          <p:cNvSpPr txBox="true"/>
          <p:nvPr/>
        </p:nvSpPr>
        <p:spPr>
          <a:xfrm rot="0">
            <a:off x="5958160" y="7651333"/>
            <a:ext cx="1828180" cy="422470"/>
          </a:xfrm>
          <a:prstGeom prst="rect">
            <a:avLst/>
          </a:prstGeom>
        </p:spPr>
        <p:txBody>
          <a:bodyPr anchor="t" rtlCol="false" tIns="0" lIns="0" bIns="0" rIns="0">
            <a:spAutoFit/>
          </a:bodyPr>
          <a:lstStyle/>
          <a:p>
            <a:pPr algn="ctr">
              <a:lnSpc>
                <a:spcPts val="3473"/>
              </a:lnSpc>
            </a:pPr>
            <a:r>
              <a:rPr lang="en-US" sz="2043">
                <a:solidFill>
                  <a:srgbClr val="8C52FF"/>
                </a:solidFill>
                <a:latin typeface="Poppins"/>
              </a:rPr>
              <a:t>Opportunités</a:t>
            </a:r>
          </a:p>
        </p:txBody>
      </p:sp>
      <p:sp>
        <p:nvSpPr>
          <p:cNvPr name="TextBox 32" id="32"/>
          <p:cNvSpPr txBox="true"/>
          <p:nvPr/>
        </p:nvSpPr>
        <p:spPr>
          <a:xfrm rot="0">
            <a:off x="5356642" y="6395015"/>
            <a:ext cx="299119" cy="422695"/>
          </a:xfrm>
          <a:prstGeom prst="rect">
            <a:avLst/>
          </a:prstGeom>
        </p:spPr>
        <p:txBody>
          <a:bodyPr anchor="t" rtlCol="false" tIns="0" lIns="0" bIns="0" rIns="0">
            <a:spAutoFit/>
          </a:bodyPr>
          <a:lstStyle/>
          <a:p>
            <a:pPr algn="ctr">
              <a:lnSpc>
                <a:spcPts val="3473"/>
              </a:lnSpc>
            </a:pPr>
            <a:r>
              <a:rPr lang="en-US" sz="2043">
                <a:solidFill>
                  <a:srgbClr val="FFFFFF"/>
                </a:solidFill>
                <a:latin typeface="Poppins Bold"/>
              </a:rPr>
              <a:t>1</a:t>
            </a:r>
          </a:p>
        </p:txBody>
      </p:sp>
      <p:sp>
        <p:nvSpPr>
          <p:cNvPr name="TextBox 33" id="33"/>
          <p:cNvSpPr txBox="true"/>
          <p:nvPr/>
        </p:nvSpPr>
        <p:spPr>
          <a:xfrm rot="0">
            <a:off x="5356642" y="7444538"/>
            <a:ext cx="299119" cy="422695"/>
          </a:xfrm>
          <a:prstGeom prst="rect">
            <a:avLst/>
          </a:prstGeom>
        </p:spPr>
        <p:txBody>
          <a:bodyPr anchor="t" rtlCol="false" tIns="0" lIns="0" bIns="0" rIns="0">
            <a:spAutoFit/>
          </a:bodyPr>
          <a:lstStyle/>
          <a:p>
            <a:pPr algn="ctr">
              <a:lnSpc>
                <a:spcPts val="3473"/>
              </a:lnSpc>
            </a:pPr>
            <a:r>
              <a:rPr lang="en-US" sz="2043">
                <a:solidFill>
                  <a:srgbClr val="FFFFFF"/>
                </a:solidFill>
                <a:latin typeface="Poppins Bold"/>
              </a:rPr>
              <a:t>2</a:t>
            </a:r>
          </a:p>
        </p:txBody>
      </p:sp>
      <p:sp>
        <p:nvSpPr>
          <p:cNvPr name="TextBox 34" id="34"/>
          <p:cNvSpPr txBox="true"/>
          <p:nvPr/>
        </p:nvSpPr>
        <p:spPr>
          <a:xfrm rot="0">
            <a:off x="5356642" y="8496485"/>
            <a:ext cx="299119" cy="422695"/>
          </a:xfrm>
          <a:prstGeom prst="rect">
            <a:avLst/>
          </a:prstGeom>
        </p:spPr>
        <p:txBody>
          <a:bodyPr anchor="t" rtlCol="false" tIns="0" lIns="0" bIns="0" rIns="0">
            <a:spAutoFit/>
          </a:bodyPr>
          <a:lstStyle/>
          <a:p>
            <a:pPr algn="ctr">
              <a:lnSpc>
                <a:spcPts val="3473"/>
              </a:lnSpc>
            </a:pPr>
            <a:r>
              <a:rPr lang="en-US" sz="2043">
                <a:solidFill>
                  <a:srgbClr val="FFFFFF"/>
                </a:solidFill>
                <a:latin typeface="Poppins Bold"/>
              </a:rPr>
              <a:t>3</a:t>
            </a:r>
          </a:p>
        </p:txBody>
      </p:sp>
      <p:sp>
        <p:nvSpPr>
          <p:cNvPr name="Freeform 35" id="35"/>
          <p:cNvSpPr/>
          <p:nvPr/>
        </p:nvSpPr>
        <p:spPr>
          <a:xfrm flipH="false" flipV="false" rot="0">
            <a:off x="9144596" y="6418262"/>
            <a:ext cx="2828195" cy="3002910"/>
          </a:xfrm>
          <a:custGeom>
            <a:avLst/>
            <a:gdLst/>
            <a:ahLst/>
            <a:cxnLst/>
            <a:rect r="r" b="b" t="t" l="l"/>
            <a:pathLst>
              <a:path h="3002910" w="2828195">
                <a:moveTo>
                  <a:pt x="0" y="0"/>
                </a:moveTo>
                <a:lnTo>
                  <a:pt x="2828196" y="0"/>
                </a:lnTo>
                <a:lnTo>
                  <a:pt x="2828196" y="3002911"/>
                </a:lnTo>
                <a:lnTo>
                  <a:pt x="0" y="30029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6" id="36"/>
          <p:cNvSpPr txBox="true"/>
          <p:nvPr/>
        </p:nvSpPr>
        <p:spPr>
          <a:xfrm rot="0">
            <a:off x="9835984" y="6601810"/>
            <a:ext cx="1828180" cy="422470"/>
          </a:xfrm>
          <a:prstGeom prst="rect">
            <a:avLst/>
          </a:prstGeom>
        </p:spPr>
        <p:txBody>
          <a:bodyPr anchor="t" rtlCol="false" tIns="0" lIns="0" bIns="0" rIns="0">
            <a:spAutoFit/>
          </a:bodyPr>
          <a:lstStyle/>
          <a:p>
            <a:pPr algn="ctr">
              <a:lnSpc>
                <a:spcPts val="3473"/>
              </a:lnSpc>
            </a:pPr>
            <a:r>
              <a:rPr lang="en-US" sz="2043">
                <a:solidFill>
                  <a:srgbClr val="8C52FF"/>
                </a:solidFill>
                <a:latin typeface="Poppins"/>
              </a:rPr>
              <a:t>Préférences</a:t>
            </a:r>
          </a:p>
        </p:txBody>
      </p:sp>
      <p:sp>
        <p:nvSpPr>
          <p:cNvPr name="TextBox 37" id="37"/>
          <p:cNvSpPr txBox="true"/>
          <p:nvPr/>
        </p:nvSpPr>
        <p:spPr>
          <a:xfrm rot="0">
            <a:off x="9632022" y="8703279"/>
            <a:ext cx="2236104" cy="422470"/>
          </a:xfrm>
          <a:prstGeom prst="rect">
            <a:avLst/>
          </a:prstGeom>
        </p:spPr>
        <p:txBody>
          <a:bodyPr anchor="t" rtlCol="false" tIns="0" lIns="0" bIns="0" rIns="0">
            <a:spAutoFit/>
          </a:bodyPr>
          <a:lstStyle/>
          <a:p>
            <a:pPr algn="ctr">
              <a:lnSpc>
                <a:spcPts val="3473"/>
              </a:lnSpc>
            </a:pPr>
            <a:r>
              <a:rPr lang="en-US" sz="2043">
                <a:solidFill>
                  <a:srgbClr val="8C52FF"/>
                </a:solidFill>
                <a:latin typeface="Poppins"/>
              </a:rPr>
              <a:t>Adaptabilité</a:t>
            </a:r>
          </a:p>
        </p:txBody>
      </p:sp>
      <p:sp>
        <p:nvSpPr>
          <p:cNvPr name="TextBox 38" id="38"/>
          <p:cNvSpPr txBox="true"/>
          <p:nvPr/>
        </p:nvSpPr>
        <p:spPr>
          <a:xfrm rot="0">
            <a:off x="9632022" y="7652544"/>
            <a:ext cx="2236104" cy="422470"/>
          </a:xfrm>
          <a:prstGeom prst="rect">
            <a:avLst/>
          </a:prstGeom>
        </p:spPr>
        <p:txBody>
          <a:bodyPr anchor="t" rtlCol="false" tIns="0" lIns="0" bIns="0" rIns="0">
            <a:spAutoFit/>
          </a:bodyPr>
          <a:lstStyle/>
          <a:p>
            <a:pPr algn="ctr">
              <a:lnSpc>
                <a:spcPts val="3473"/>
              </a:lnSpc>
            </a:pPr>
            <a:r>
              <a:rPr lang="en-US" sz="2043">
                <a:solidFill>
                  <a:srgbClr val="8C52FF"/>
                </a:solidFill>
                <a:latin typeface="Poppins"/>
              </a:rPr>
              <a:t>Expérimentation</a:t>
            </a:r>
          </a:p>
        </p:txBody>
      </p:sp>
      <p:sp>
        <p:nvSpPr>
          <p:cNvPr name="TextBox 39" id="39"/>
          <p:cNvSpPr txBox="true"/>
          <p:nvPr/>
        </p:nvSpPr>
        <p:spPr>
          <a:xfrm rot="0">
            <a:off x="9234466" y="6395015"/>
            <a:ext cx="299119" cy="422695"/>
          </a:xfrm>
          <a:prstGeom prst="rect">
            <a:avLst/>
          </a:prstGeom>
        </p:spPr>
        <p:txBody>
          <a:bodyPr anchor="t" rtlCol="false" tIns="0" lIns="0" bIns="0" rIns="0">
            <a:spAutoFit/>
          </a:bodyPr>
          <a:lstStyle/>
          <a:p>
            <a:pPr algn="ctr">
              <a:lnSpc>
                <a:spcPts val="3473"/>
              </a:lnSpc>
            </a:pPr>
            <a:r>
              <a:rPr lang="en-US" sz="2043">
                <a:solidFill>
                  <a:srgbClr val="FFFFFF"/>
                </a:solidFill>
                <a:latin typeface="Poppins Bold"/>
              </a:rPr>
              <a:t>4</a:t>
            </a:r>
          </a:p>
        </p:txBody>
      </p:sp>
      <p:sp>
        <p:nvSpPr>
          <p:cNvPr name="TextBox 40" id="40"/>
          <p:cNvSpPr txBox="true"/>
          <p:nvPr/>
        </p:nvSpPr>
        <p:spPr>
          <a:xfrm rot="0">
            <a:off x="9234466" y="7444538"/>
            <a:ext cx="299119" cy="422695"/>
          </a:xfrm>
          <a:prstGeom prst="rect">
            <a:avLst/>
          </a:prstGeom>
        </p:spPr>
        <p:txBody>
          <a:bodyPr anchor="t" rtlCol="false" tIns="0" lIns="0" bIns="0" rIns="0">
            <a:spAutoFit/>
          </a:bodyPr>
          <a:lstStyle/>
          <a:p>
            <a:pPr algn="ctr">
              <a:lnSpc>
                <a:spcPts val="3473"/>
              </a:lnSpc>
            </a:pPr>
            <a:r>
              <a:rPr lang="en-US" sz="2043">
                <a:solidFill>
                  <a:srgbClr val="FFFFFF"/>
                </a:solidFill>
                <a:latin typeface="Poppins Bold"/>
              </a:rPr>
              <a:t>5</a:t>
            </a:r>
          </a:p>
        </p:txBody>
      </p:sp>
      <p:sp>
        <p:nvSpPr>
          <p:cNvPr name="TextBox 41" id="41"/>
          <p:cNvSpPr txBox="true"/>
          <p:nvPr/>
        </p:nvSpPr>
        <p:spPr>
          <a:xfrm rot="0">
            <a:off x="9234466" y="8496485"/>
            <a:ext cx="299119" cy="422695"/>
          </a:xfrm>
          <a:prstGeom prst="rect">
            <a:avLst/>
          </a:prstGeom>
        </p:spPr>
        <p:txBody>
          <a:bodyPr anchor="t" rtlCol="false" tIns="0" lIns="0" bIns="0" rIns="0">
            <a:spAutoFit/>
          </a:bodyPr>
          <a:lstStyle/>
          <a:p>
            <a:pPr algn="ctr">
              <a:lnSpc>
                <a:spcPts val="3473"/>
              </a:lnSpc>
            </a:pPr>
            <a:r>
              <a:rPr lang="en-US" sz="2043">
                <a:solidFill>
                  <a:srgbClr val="FFFFFF"/>
                </a:solidFill>
                <a:latin typeface="Poppins Bold"/>
              </a:rPr>
              <a:t>6</a:t>
            </a:r>
          </a:p>
        </p:txBody>
      </p:sp>
      <p:grpSp>
        <p:nvGrpSpPr>
          <p:cNvPr name="Group 42" id="42"/>
          <p:cNvGrpSpPr/>
          <p:nvPr/>
        </p:nvGrpSpPr>
        <p:grpSpPr>
          <a:xfrm rot="0">
            <a:off x="17598650" y="9762006"/>
            <a:ext cx="689350" cy="597220"/>
            <a:chOff x="0" y="0"/>
            <a:chExt cx="919133" cy="796293"/>
          </a:xfrm>
        </p:grpSpPr>
        <p:sp>
          <p:nvSpPr>
            <p:cNvPr name="TextBox 43" id="43"/>
            <p:cNvSpPr txBox="true"/>
            <p:nvPr/>
          </p:nvSpPr>
          <p:spPr>
            <a:xfrm rot="0">
              <a:off x="0" y="-57150"/>
              <a:ext cx="788612" cy="845795"/>
            </a:xfrm>
            <a:prstGeom prst="rect">
              <a:avLst/>
            </a:prstGeom>
          </p:spPr>
          <p:txBody>
            <a:bodyPr anchor="t" rtlCol="false" tIns="0" lIns="0" bIns="0" rIns="0">
              <a:spAutoFit/>
            </a:bodyPr>
            <a:lstStyle/>
            <a:p>
              <a:pPr algn="ctr">
                <a:lnSpc>
                  <a:spcPts val="5281"/>
                </a:lnSpc>
              </a:pPr>
              <a:r>
                <a:rPr lang="en-US" sz="3883" spc="-7">
                  <a:solidFill>
                    <a:srgbClr val="8C52FF">
                      <a:alpha val="49804"/>
                    </a:srgbClr>
                  </a:solidFill>
                  <a:latin typeface="TAN Mon Cheri"/>
                </a:rPr>
                <a:t>K</a:t>
              </a:r>
            </a:p>
          </p:txBody>
        </p:sp>
        <p:sp>
          <p:nvSpPr>
            <p:cNvPr name="TextBox 44" id="44"/>
            <p:cNvSpPr txBox="true"/>
            <p:nvPr/>
          </p:nvSpPr>
          <p:spPr>
            <a:xfrm rot="0">
              <a:off x="118925" y="-66675"/>
              <a:ext cx="800207" cy="862968"/>
            </a:xfrm>
            <a:prstGeom prst="rect">
              <a:avLst/>
            </a:prstGeom>
          </p:spPr>
          <p:txBody>
            <a:bodyPr anchor="t" rtlCol="false" tIns="0" lIns="0" bIns="0" rIns="0">
              <a:spAutoFit/>
            </a:bodyPr>
            <a:lstStyle/>
            <a:p>
              <a:pPr algn="ctr">
                <a:lnSpc>
                  <a:spcPts val="5332"/>
                </a:lnSpc>
              </a:pPr>
              <a:r>
                <a:rPr lang="en-US" sz="3920" spc="-7">
                  <a:solidFill>
                    <a:srgbClr val="8C52FF">
                      <a:alpha val="49804"/>
                    </a:srgbClr>
                  </a:solidFill>
                  <a:latin typeface="TAN Mon Cheri"/>
                </a:rPr>
                <a:t>B</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6731680" y="955134"/>
            <a:ext cx="527620" cy="112345"/>
            <a:chOff x="0" y="0"/>
            <a:chExt cx="308661" cy="65722"/>
          </a:xfrm>
        </p:grpSpPr>
        <p:sp>
          <p:nvSpPr>
            <p:cNvPr name="Freeform 4" id="4"/>
            <p:cNvSpPr/>
            <p:nvPr/>
          </p:nvSpPr>
          <p:spPr>
            <a:xfrm flipH="false" flipV="false" rot="0">
              <a:off x="0" y="0"/>
              <a:ext cx="308661" cy="65722"/>
            </a:xfrm>
            <a:custGeom>
              <a:avLst/>
              <a:gdLst/>
              <a:ahLst/>
              <a:cxnLst/>
              <a:rect r="r" b="b" t="t" l="l"/>
              <a:pathLst>
                <a:path h="65722" w="308661">
                  <a:moveTo>
                    <a:pt x="32861" y="0"/>
                  </a:moveTo>
                  <a:lnTo>
                    <a:pt x="275799" y="0"/>
                  </a:lnTo>
                  <a:cubicBezTo>
                    <a:pt x="284515" y="0"/>
                    <a:pt x="292873" y="3462"/>
                    <a:pt x="299036" y="9625"/>
                  </a:cubicBezTo>
                  <a:cubicBezTo>
                    <a:pt x="305198" y="15787"/>
                    <a:pt x="308661" y="24146"/>
                    <a:pt x="308661" y="32861"/>
                  </a:cubicBezTo>
                  <a:lnTo>
                    <a:pt x="308661" y="32861"/>
                  </a:lnTo>
                  <a:cubicBezTo>
                    <a:pt x="308661" y="41577"/>
                    <a:pt x="305198" y="49935"/>
                    <a:pt x="299036" y="56098"/>
                  </a:cubicBezTo>
                  <a:cubicBezTo>
                    <a:pt x="292873" y="62260"/>
                    <a:pt x="284515" y="65722"/>
                    <a:pt x="275799" y="65722"/>
                  </a:cubicBezTo>
                  <a:lnTo>
                    <a:pt x="32861" y="65722"/>
                  </a:lnTo>
                  <a:cubicBezTo>
                    <a:pt x="24146" y="65722"/>
                    <a:pt x="15787" y="62260"/>
                    <a:pt x="9625" y="56098"/>
                  </a:cubicBezTo>
                  <a:cubicBezTo>
                    <a:pt x="3462" y="49935"/>
                    <a:pt x="0" y="41577"/>
                    <a:pt x="0" y="32861"/>
                  </a:cubicBezTo>
                  <a:lnTo>
                    <a:pt x="0" y="32861"/>
                  </a:lnTo>
                  <a:cubicBezTo>
                    <a:pt x="0" y="24146"/>
                    <a:pt x="3462" y="15787"/>
                    <a:pt x="9625" y="9625"/>
                  </a:cubicBezTo>
                  <a:cubicBezTo>
                    <a:pt x="15787" y="3462"/>
                    <a:pt x="24146" y="0"/>
                    <a:pt x="32861" y="0"/>
                  </a:cubicBezTo>
                  <a:close/>
                </a:path>
              </a:pathLst>
            </a:custGeom>
            <a:gradFill rotWithShape="true">
              <a:gsLst>
                <a:gs pos="0">
                  <a:srgbClr val="8C52FF">
                    <a:alpha val="100000"/>
                  </a:srgbClr>
                </a:gs>
                <a:gs pos="100000">
                  <a:srgbClr val="5CE1E6">
                    <a:alpha val="100000"/>
                  </a:srgbClr>
                </a:gs>
              </a:gsLst>
              <a:lin ang="0"/>
            </a:gradFill>
          </p:spPr>
        </p:sp>
        <p:sp>
          <p:nvSpPr>
            <p:cNvPr name="TextBox 5" id="5"/>
            <p:cNvSpPr txBox="true"/>
            <p:nvPr/>
          </p:nvSpPr>
          <p:spPr>
            <a:xfrm>
              <a:off x="0" y="-57150"/>
              <a:ext cx="308661" cy="122872"/>
            </a:xfrm>
            <a:prstGeom prst="rect">
              <a:avLst/>
            </a:prstGeom>
          </p:spPr>
          <p:txBody>
            <a:bodyPr anchor="ctr" rtlCol="false" tIns="50800" lIns="50800" bIns="50800" rIns="50800"/>
            <a:lstStyle/>
            <a:p>
              <a:pPr algn="ctr">
                <a:lnSpc>
                  <a:spcPts val="3328"/>
                </a:lnSpc>
              </a:pPr>
            </a:p>
          </p:txBody>
        </p:sp>
      </p:grpSp>
      <p:grpSp>
        <p:nvGrpSpPr>
          <p:cNvPr name="Group 6" id="6"/>
          <p:cNvGrpSpPr/>
          <p:nvPr/>
        </p:nvGrpSpPr>
        <p:grpSpPr>
          <a:xfrm rot="0">
            <a:off x="16832522" y="1122845"/>
            <a:ext cx="426778" cy="112345"/>
            <a:chOff x="0" y="0"/>
            <a:chExt cx="249668" cy="65722"/>
          </a:xfrm>
        </p:grpSpPr>
        <p:sp>
          <p:nvSpPr>
            <p:cNvPr name="Freeform 7" id="7"/>
            <p:cNvSpPr/>
            <p:nvPr/>
          </p:nvSpPr>
          <p:spPr>
            <a:xfrm flipH="false" flipV="false" rot="0">
              <a:off x="0" y="0"/>
              <a:ext cx="249668" cy="65722"/>
            </a:xfrm>
            <a:custGeom>
              <a:avLst/>
              <a:gdLst/>
              <a:ahLst/>
              <a:cxnLst/>
              <a:rect r="r" b="b" t="t" l="l"/>
              <a:pathLst>
                <a:path h="65722" w="249668">
                  <a:moveTo>
                    <a:pt x="32861" y="0"/>
                  </a:moveTo>
                  <a:lnTo>
                    <a:pt x="216806" y="0"/>
                  </a:lnTo>
                  <a:cubicBezTo>
                    <a:pt x="225522" y="0"/>
                    <a:pt x="233880" y="3462"/>
                    <a:pt x="240043" y="9625"/>
                  </a:cubicBezTo>
                  <a:cubicBezTo>
                    <a:pt x="246206" y="15787"/>
                    <a:pt x="249668" y="24146"/>
                    <a:pt x="249668" y="32861"/>
                  </a:cubicBezTo>
                  <a:lnTo>
                    <a:pt x="249668" y="32861"/>
                  </a:lnTo>
                  <a:cubicBezTo>
                    <a:pt x="249668" y="41577"/>
                    <a:pt x="246206" y="49935"/>
                    <a:pt x="240043" y="56098"/>
                  </a:cubicBezTo>
                  <a:cubicBezTo>
                    <a:pt x="233880" y="62260"/>
                    <a:pt x="225522" y="65722"/>
                    <a:pt x="216806" y="65722"/>
                  </a:cubicBezTo>
                  <a:lnTo>
                    <a:pt x="32861" y="65722"/>
                  </a:lnTo>
                  <a:cubicBezTo>
                    <a:pt x="24146" y="65722"/>
                    <a:pt x="15787" y="62260"/>
                    <a:pt x="9625" y="56098"/>
                  </a:cubicBezTo>
                  <a:cubicBezTo>
                    <a:pt x="3462" y="49935"/>
                    <a:pt x="0" y="41577"/>
                    <a:pt x="0" y="32861"/>
                  </a:cubicBezTo>
                  <a:lnTo>
                    <a:pt x="0" y="32861"/>
                  </a:lnTo>
                  <a:cubicBezTo>
                    <a:pt x="0" y="24146"/>
                    <a:pt x="3462" y="15787"/>
                    <a:pt x="9625" y="9625"/>
                  </a:cubicBezTo>
                  <a:cubicBezTo>
                    <a:pt x="15787" y="3462"/>
                    <a:pt x="24146" y="0"/>
                    <a:pt x="32861" y="0"/>
                  </a:cubicBezTo>
                  <a:close/>
                </a:path>
              </a:pathLst>
            </a:custGeom>
            <a:gradFill rotWithShape="true">
              <a:gsLst>
                <a:gs pos="0">
                  <a:srgbClr val="8C52FF">
                    <a:alpha val="100000"/>
                  </a:srgbClr>
                </a:gs>
                <a:gs pos="100000">
                  <a:srgbClr val="5CE1E6">
                    <a:alpha val="100000"/>
                  </a:srgbClr>
                </a:gs>
              </a:gsLst>
              <a:lin ang="0"/>
            </a:gradFill>
          </p:spPr>
        </p:sp>
        <p:sp>
          <p:nvSpPr>
            <p:cNvPr name="TextBox 8" id="8"/>
            <p:cNvSpPr txBox="true"/>
            <p:nvPr/>
          </p:nvSpPr>
          <p:spPr>
            <a:xfrm>
              <a:off x="0" y="-57150"/>
              <a:ext cx="249668" cy="122872"/>
            </a:xfrm>
            <a:prstGeom prst="rect">
              <a:avLst/>
            </a:prstGeom>
          </p:spPr>
          <p:txBody>
            <a:bodyPr anchor="ctr" rtlCol="false" tIns="50800" lIns="50800" bIns="50800" rIns="50800"/>
            <a:lstStyle/>
            <a:p>
              <a:pPr algn="ctr">
                <a:lnSpc>
                  <a:spcPts val="3328"/>
                </a:lnSpc>
              </a:pPr>
            </a:p>
          </p:txBody>
        </p:sp>
      </p:grpSp>
      <p:grpSp>
        <p:nvGrpSpPr>
          <p:cNvPr name="Group 9" id="9"/>
          <p:cNvGrpSpPr/>
          <p:nvPr/>
        </p:nvGrpSpPr>
        <p:grpSpPr>
          <a:xfrm rot="0">
            <a:off x="16929762" y="1291546"/>
            <a:ext cx="329538" cy="112345"/>
            <a:chOff x="0" y="0"/>
            <a:chExt cx="192782" cy="65722"/>
          </a:xfrm>
        </p:grpSpPr>
        <p:sp>
          <p:nvSpPr>
            <p:cNvPr name="Freeform 10" id="10"/>
            <p:cNvSpPr/>
            <p:nvPr/>
          </p:nvSpPr>
          <p:spPr>
            <a:xfrm flipH="false" flipV="false" rot="0">
              <a:off x="0" y="0"/>
              <a:ext cx="192782" cy="65722"/>
            </a:xfrm>
            <a:custGeom>
              <a:avLst/>
              <a:gdLst/>
              <a:ahLst/>
              <a:cxnLst/>
              <a:rect r="r" b="b" t="t" l="l"/>
              <a:pathLst>
                <a:path h="65722" w="192782">
                  <a:moveTo>
                    <a:pt x="32861" y="0"/>
                  </a:moveTo>
                  <a:lnTo>
                    <a:pt x="159920" y="0"/>
                  </a:lnTo>
                  <a:cubicBezTo>
                    <a:pt x="168636" y="0"/>
                    <a:pt x="176994" y="3462"/>
                    <a:pt x="183157" y="9625"/>
                  </a:cubicBezTo>
                  <a:cubicBezTo>
                    <a:pt x="189319" y="15787"/>
                    <a:pt x="192782" y="24146"/>
                    <a:pt x="192782" y="32861"/>
                  </a:cubicBezTo>
                  <a:lnTo>
                    <a:pt x="192782" y="32861"/>
                  </a:lnTo>
                  <a:cubicBezTo>
                    <a:pt x="192782" y="41577"/>
                    <a:pt x="189319" y="49935"/>
                    <a:pt x="183157" y="56098"/>
                  </a:cubicBezTo>
                  <a:cubicBezTo>
                    <a:pt x="176994" y="62260"/>
                    <a:pt x="168636" y="65722"/>
                    <a:pt x="159920" y="65722"/>
                  </a:cubicBezTo>
                  <a:lnTo>
                    <a:pt x="32861" y="65722"/>
                  </a:lnTo>
                  <a:cubicBezTo>
                    <a:pt x="24146" y="65722"/>
                    <a:pt x="15787" y="62260"/>
                    <a:pt x="9625" y="56098"/>
                  </a:cubicBezTo>
                  <a:cubicBezTo>
                    <a:pt x="3462" y="49935"/>
                    <a:pt x="0" y="41577"/>
                    <a:pt x="0" y="32861"/>
                  </a:cubicBezTo>
                  <a:lnTo>
                    <a:pt x="0" y="32861"/>
                  </a:lnTo>
                  <a:cubicBezTo>
                    <a:pt x="0" y="24146"/>
                    <a:pt x="3462" y="15787"/>
                    <a:pt x="9625" y="9625"/>
                  </a:cubicBezTo>
                  <a:cubicBezTo>
                    <a:pt x="15787" y="3462"/>
                    <a:pt x="24146" y="0"/>
                    <a:pt x="32861" y="0"/>
                  </a:cubicBezTo>
                  <a:close/>
                </a:path>
              </a:pathLst>
            </a:custGeom>
            <a:gradFill rotWithShape="true">
              <a:gsLst>
                <a:gs pos="0">
                  <a:srgbClr val="8C52FF">
                    <a:alpha val="100000"/>
                  </a:srgbClr>
                </a:gs>
                <a:gs pos="100000">
                  <a:srgbClr val="5CE1E6">
                    <a:alpha val="100000"/>
                  </a:srgbClr>
                </a:gs>
              </a:gsLst>
              <a:lin ang="0"/>
            </a:gradFill>
          </p:spPr>
        </p:sp>
        <p:sp>
          <p:nvSpPr>
            <p:cNvPr name="TextBox 11" id="11"/>
            <p:cNvSpPr txBox="true"/>
            <p:nvPr/>
          </p:nvSpPr>
          <p:spPr>
            <a:xfrm>
              <a:off x="0" y="-57150"/>
              <a:ext cx="192782" cy="122872"/>
            </a:xfrm>
            <a:prstGeom prst="rect">
              <a:avLst/>
            </a:prstGeom>
          </p:spPr>
          <p:txBody>
            <a:bodyPr anchor="ctr" rtlCol="false" tIns="50800" lIns="50800" bIns="50800" rIns="50800"/>
            <a:lstStyle/>
            <a:p>
              <a:pPr algn="ctr">
                <a:lnSpc>
                  <a:spcPts val="3328"/>
                </a:lnSpc>
              </a:pPr>
            </a:p>
          </p:txBody>
        </p:sp>
      </p:grpSp>
      <p:grpSp>
        <p:nvGrpSpPr>
          <p:cNvPr name="Group 12" id="12"/>
          <p:cNvGrpSpPr/>
          <p:nvPr/>
        </p:nvGrpSpPr>
        <p:grpSpPr>
          <a:xfrm rot="0">
            <a:off x="12090071" y="732569"/>
            <a:ext cx="597756" cy="59775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8C52FF">
                    <a:alpha val="100000"/>
                  </a:srgbClr>
                </a:gs>
                <a:gs pos="100000">
                  <a:srgbClr val="5CE1E6">
                    <a:alpha val="100000"/>
                  </a:srgbClr>
                </a:gs>
              </a:gsLst>
              <a:lin ang="0"/>
            </a:gradFill>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a:lnSpc>
                  <a:spcPts val="3328"/>
                </a:lnSpc>
              </a:pPr>
            </a:p>
          </p:txBody>
        </p:sp>
      </p:grpSp>
      <p:sp>
        <p:nvSpPr>
          <p:cNvPr name="AutoShape 15" id="15"/>
          <p:cNvSpPr/>
          <p:nvPr/>
        </p:nvSpPr>
        <p:spPr>
          <a:xfrm>
            <a:off x="1000125" y="1480091"/>
            <a:ext cx="11953944" cy="0"/>
          </a:xfrm>
          <a:prstGeom prst="line">
            <a:avLst/>
          </a:prstGeom>
          <a:ln cap="rnd" w="152400">
            <a:gradFill>
              <a:gsLst>
                <a:gs pos="0">
                  <a:srgbClr val="8C52FF">
                    <a:alpha val="100000"/>
                  </a:srgbClr>
                </a:gs>
                <a:gs pos="100000">
                  <a:srgbClr val="5CE1E6">
                    <a:alpha val="100000"/>
                  </a:srgbClr>
                </a:gs>
              </a:gsLst>
              <a:lin ang="0"/>
            </a:gradFill>
            <a:prstDash val="solid"/>
            <a:headEnd type="none" len="sm" w="sm"/>
            <a:tailEnd type="none" len="sm" w="sm"/>
          </a:ln>
        </p:spPr>
      </p:sp>
      <p:sp>
        <p:nvSpPr>
          <p:cNvPr name="TextBox 16" id="16"/>
          <p:cNvSpPr txBox="true"/>
          <p:nvPr/>
        </p:nvSpPr>
        <p:spPr>
          <a:xfrm rot="0">
            <a:off x="11009660" y="962025"/>
            <a:ext cx="1655514"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Bold"/>
              </a:rPr>
              <a:t>Choix</a:t>
            </a:r>
          </a:p>
        </p:txBody>
      </p:sp>
      <p:sp>
        <p:nvSpPr>
          <p:cNvPr name="AutoShape 17" id="17"/>
          <p:cNvSpPr/>
          <p:nvPr/>
        </p:nvSpPr>
        <p:spPr>
          <a:xfrm>
            <a:off x="1000125" y="1480091"/>
            <a:ext cx="15045651" cy="0"/>
          </a:xfrm>
          <a:prstGeom prst="line">
            <a:avLst/>
          </a:prstGeom>
          <a:ln cap="rnd" w="152400">
            <a:gradFill>
              <a:gsLst>
                <a:gs pos="0">
                  <a:srgbClr val="8C52FF">
                    <a:alpha val="100000"/>
                  </a:srgbClr>
                </a:gs>
                <a:gs pos="100000">
                  <a:srgbClr val="5CE1E6">
                    <a:alpha val="100000"/>
                  </a:srgbClr>
                </a:gs>
              </a:gsLst>
              <a:lin ang="0"/>
            </a:gradFill>
            <a:prstDash val="solid"/>
            <a:headEnd type="none" len="sm" w="sm"/>
            <a:tailEnd type="none" len="sm" w="sm"/>
          </a:ln>
        </p:spPr>
      </p:sp>
      <p:pic>
        <p:nvPicPr>
          <p:cNvPr name="Picture 18" id="18"/>
          <p:cNvPicPr>
            <a:picLocks noChangeAspect="true"/>
          </p:cNvPicPr>
          <p:nvPr/>
        </p:nvPicPr>
        <p:blipFill>
          <a:blip r:embed="rId3"/>
          <a:srcRect l="0" t="0" r="0" b="0"/>
          <a:stretch>
            <a:fillRect/>
          </a:stretch>
        </p:blipFill>
        <p:spPr>
          <a:xfrm flipH="false" flipV="false" rot="8493141">
            <a:off x="11534401" y="1230102"/>
            <a:ext cx="606032" cy="499977"/>
          </a:xfrm>
          <a:prstGeom prst="rect">
            <a:avLst/>
          </a:prstGeom>
        </p:spPr>
      </p:pic>
      <p:sp>
        <p:nvSpPr>
          <p:cNvPr name="AutoShape 19" id="19"/>
          <p:cNvSpPr/>
          <p:nvPr/>
        </p:nvSpPr>
        <p:spPr>
          <a:xfrm flipV="true">
            <a:off x="2061423" y="3247318"/>
            <a:ext cx="1998225" cy="0"/>
          </a:xfrm>
          <a:prstGeom prst="line">
            <a:avLst/>
          </a:prstGeom>
          <a:ln cap="flat" w="38100">
            <a:gradFill>
              <a:gsLst>
                <a:gs pos="0">
                  <a:srgbClr val="8C52FF">
                    <a:alpha val="100000"/>
                  </a:srgbClr>
                </a:gs>
                <a:gs pos="100000">
                  <a:srgbClr val="5CE1E6">
                    <a:alpha val="100000"/>
                  </a:srgbClr>
                </a:gs>
              </a:gsLst>
              <a:lin ang="0"/>
            </a:gradFill>
            <a:prstDash val="solid"/>
            <a:headEnd type="none" len="sm" w="sm"/>
            <a:tailEnd type="none" len="sm" w="sm"/>
          </a:ln>
        </p:spPr>
      </p:sp>
      <p:sp>
        <p:nvSpPr>
          <p:cNvPr name="Freeform 20" id="20"/>
          <p:cNvSpPr/>
          <p:nvPr/>
        </p:nvSpPr>
        <p:spPr>
          <a:xfrm flipH="false" flipV="false" rot="0">
            <a:off x="1225068" y="1864291"/>
            <a:ext cx="3287851" cy="842885"/>
          </a:xfrm>
          <a:custGeom>
            <a:avLst/>
            <a:gdLst/>
            <a:ahLst/>
            <a:cxnLst/>
            <a:rect r="r" b="b" t="t" l="l"/>
            <a:pathLst>
              <a:path h="842885" w="3287851">
                <a:moveTo>
                  <a:pt x="0" y="0"/>
                </a:moveTo>
                <a:lnTo>
                  <a:pt x="3287851" y="0"/>
                </a:lnTo>
                <a:lnTo>
                  <a:pt x="3287851" y="842885"/>
                </a:lnTo>
                <a:lnTo>
                  <a:pt x="0" y="8428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1" id="21"/>
          <p:cNvSpPr txBox="true"/>
          <p:nvPr/>
        </p:nvSpPr>
        <p:spPr>
          <a:xfrm rot="0">
            <a:off x="4709071" y="962025"/>
            <a:ext cx="2569270"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rPr>
              <a:t>Tendances</a:t>
            </a:r>
          </a:p>
        </p:txBody>
      </p:sp>
      <p:sp>
        <p:nvSpPr>
          <p:cNvPr name="TextBox 22" id="22"/>
          <p:cNvSpPr txBox="true"/>
          <p:nvPr/>
        </p:nvSpPr>
        <p:spPr>
          <a:xfrm rot="0">
            <a:off x="7859365" y="962025"/>
            <a:ext cx="2569270"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rPr>
              <a:t>Statistiques</a:t>
            </a:r>
          </a:p>
        </p:txBody>
      </p:sp>
      <p:sp>
        <p:nvSpPr>
          <p:cNvPr name="TextBox 23" id="23"/>
          <p:cNvSpPr txBox="true"/>
          <p:nvPr/>
        </p:nvSpPr>
        <p:spPr>
          <a:xfrm rot="0">
            <a:off x="1028700" y="961530"/>
            <a:ext cx="2395091"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rPr>
              <a:t>Introduction</a:t>
            </a:r>
          </a:p>
        </p:txBody>
      </p:sp>
      <p:sp>
        <p:nvSpPr>
          <p:cNvPr name="TextBox 24" id="24"/>
          <p:cNvSpPr txBox="true"/>
          <p:nvPr/>
        </p:nvSpPr>
        <p:spPr>
          <a:xfrm rot="0">
            <a:off x="13268852" y="979418"/>
            <a:ext cx="2395091"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rPr>
              <a:t>Conclusion</a:t>
            </a:r>
          </a:p>
        </p:txBody>
      </p:sp>
      <p:grpSp>
        <p:nvGrpSpPr>
          <p:cNvPr name="Group 25" id="25"/>
          <p:cNvGrpSpPr/>
          <p:nvPr/>
        </p:nvGrpSpPr>
        <p:grpSpPr>
          <a:xfrm rot="0">
            <a:off x="17598650" y="9762006"/>
            <a:ext cx="689350" cy="597220"/>
            <a:chOff x="0" y="0"/>
            <a:chExt cx="919133" cy="796293"/>
          </a:xfrm>
        </p:grpSpPr>
        <p:sp>
          <p:nvSpPr>
            <p:cNvPr name="TextBox 26" id="26"/>
            <p:cNvSpPr txBox="true"/>
            <p:nvPr/>
          </p:nvSpPr>
          <p:spPr>
            <a:xfrm rot="0">
              <a:off x="0" y="-57150"/>
              <a:ext cx="788612" cy="845795"/>
            </a:xfrm>
            <a:prstGeom prst="rect">
              <a:avLst/>
            </a:prstGeom>
          </p:spPr>
          <p:txBody>
            <a:bodyPr anchor="t" rtlCol="false" tIns="0" lIns="0" bIns="0" rIns="0">
              <a:spAutoFit/>
            </a:bodyPr>
            <a:lstStyle/>
            <a:p>
              <a:pPr algn="ctr">
                <a:lnSpc>
                  <a:spcPts val="5281"/>
                </a:lnSpc>
              </a:pPr>
              <a:r>
                <a:rPr lang="en-US" sz="3883" spc="-7">
                  <a:solidFill>
                    <a:srgbClr val="8C52FF">
                      <a:alpha val="49804"/>
                    </a:srgbClr>
                  </a:solidFill>
                  <a:latin typeface="TAN Mon Cheri"/>
                </a:rPr>
                <a:t>K</a:t>
              </a:r>
            </a:p>
          </p:txBody>
        </p:sp>
        <p:sp>
          <p:nvSpPr>
            <p:cNvPr name="TextBox 27" id="27"/>
            <p:cNvSpPr txBox="true"/>
            <p:nvPr/>
          </p:nvSpPr>
          <p:spPr>
            <a:xfrm rot="0">
              <a:off x="118925" y="-66675"/>
              <a:ext cx="800207" cy="862968"/>
            </a:xfrm>
            <a:prstGeom prst="rect">
              <a:avLst/>
            </a:prstGeom>
          </p:spPr>
          <p:txBody>
            <a:bodyPr anchor="t" rtlCol="false" tIns="0" lIns="0" bIns="0" rIns="0">
              <a:spAutoFit/>
            </a:bodyPr>
            <a:lstStyle/>
            <a:p>
              <a:pPr algn="ctr">
                <a:lnSpc>
                  <a:spcPts val="5332"/>
                </a:lnSpc>
              </a:pPr>
              <a:r>
                <a:rPr lang="en-US" sz="3920" spc="-7">
                  <a:solidFill>
                    <a:srgbClr val="8C52FF">
                      <a:alpha val="49804"/>
                    </a:srgbClr>
                  </a:solidFill>
                  <a:latin typeface="TAN Mon Cheri"/>
                </a:rPr>
                <a:t>B</a:t>
              </a:r>
            </a:p>
          </p:txBody>
        </p:sp>
      </p:grpSp>
      <p:sp>
        <p:nvSpPr>
          <p:cNvPr name="TextBox 28" id="28"/>
          <p:cNvSpPr txBox="true"/>
          <p:nvPr/>
        </p:nvSpPr>
        <p:spPr>
          <a:xfrm rot="0">
            <a:off x="2078233" y="2666055"/>
            <a:ext cx="7065767" cy="368300"/>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Poppins Bold"/>
              </a:rPr>
              <a:t>Considérer les besoins du projet</a:t>
            </a:r>
          </a:p>
        </p:txBody>
      </p:sp>
      <p:sp>
        <p:nvSpPr>
          <p:cNvPr name="TextBox 29" id="29"/>
          <p:cNvSpPr txBox="true"/>
          <p:nvPr/>
        </p:nvSpPr>
        <p:spPr>
          <a:xfrm rot="0">
            <a:off x="2061423" y="3393823"/>
            <a:ext cx="14477066" cy="2482850"/>
          </a:xfrm>
          <a:prstGeom prst="rect">
            <a:avLst/>
          </a:prstGeom>
        </p:spPr>
        <p:txBody>
          <a:bodyPr anchor="t" rtlCol="false" tIns="0" lIns="0" bIns="0" rIns="0">
            <a:spAutoFit/>
          </a:bodyPr>
          <a:lstStyle/>
          <a:p>
            <a:pPr algn="l" marL="431801" indent="-215900" lvl="1">
              <a:lnSpc>
                <a:spcPts val="2800"/>
              </a:lnSpc>
              <a:buFont typeface="Arial"/>
              <a:buChar char="•"/>
            </a:pPr>
            <a:r>
              <a:rPr lang="en-US" sz="2000" u="sng">
                <a:solidFill>
                  <a:srgbClr val="FFFFFF"/>
                </a:solidFill>
                <a:latin typeface="Poppins"/>
              </a:rPr>
              <a:t>Analysez les exigences du projet :</a:t>
            </a:r>
            <a:r>
              <a:rPr lang="en-US" sz="2000">
                <a:solidFill>
                  <a:srgbClr val="FFFFFF"/>
                </a:solidFill>
                <a:latin typeface="Poppins"/>
              </a:rPr>
              <a:t> Déterminez le type d'application que vous souhaitez créer, la plateforme cible (web, mobile, desktop), et les fonctionnalités nécessaires.</a:t>
            </a:r>
          </a:p>
          <a:p>
            <a:pPr algn="l" marL="431801" indent="-215900" lvl="1">
              <a:lnSpc>
                <a:spcPts val="2800"/>
              </a:lnSpc>
              <a:buFont typeface="Arial"/>
              <a:buChar char="•"/>
            </a:pPr>
            <a:r>
              <a:rPr lang="en-US" sz="2000" u="sng">
                <a:solidFill>
                  <a:srgbClr val="FFFFFF"/>
                </a:solidFill>
                <a:latin typeface="Poppins"/>
              </a:rPr>
              <a:t>Choisissez un langage adapté :</a:t>
            </a:r>
            <a:r>
              <a:rPr lang="en-US" sz="2000">
                <a:solidFill>
                  <a:srgbClr val="FFFFFF"/>
                </a:solidFill>
                <a:latin typeface="Poppins"/>
              </a:rPr>
              <a:t> Optez pour un langage de programmation qui répond spécifiquement aux besoins de votre projet. </a:t>
            </a:r>
            <a:r>
              <a:rPr lang="en-US" sz="2000">
                <a:solidFill>
                  <a:srgbClr val="FFFFFF"/>
                </a:solidFill>
                <a:latin typeface="Poppins"/>
              </a:rPr>
              <a:t>Par exemple, JavaScript est excellent pour les applications web, tandis que Swift est idéal pour les applications iOS.</a:t>
            </a:r>
          </a:p>
          <a:p>
            <a:pPr algn="l" marL="431801" indent="-215900" lvl="1">
              <a:lnSpc>
                <a:spcPts val="2800"/>
              </a:lnSpc>
              <a:spcBef>
                <a:spcPct val="0"/>
              </a:spcBef>
              <a:buFont typeface="Arial"/>
              <a:buChar char="•"/>
            </a:pPr>
            <a:r>
              <a:rPr lang="en-US" sz="2000" u="sng">
                <a:solidFill>
                  <a:srgbClr val="FFFFFF"/>
                </a:solidFill>
                <a:latin typeface="Poppins"/>
              </a:rPr>
              <a:t>Domaine d'application :</a:t>
            </a:r>
            <a:r>
              <a:rPr lang="en-US" sz="2000">
                <a:solidFill>
                  <a:srgbClr val="FFFFFF"/>
                </a:solidFill>
                <a:latin typeface="Poppins"/>
              </a:rPr>
              <a:t> Certains langages sont mieux adaptés pour le développement web (JavaScript, PHP), d'autres pour le mobile (Swift, Kotlin), la data science (Python, R), ou les systèmes embarqués (C, Rust).</a:t>
            </a:r>
          </a:p>
        </p:txBody>
      </p:sp>
      <p:sp>
        <p:nvSpPr>
          <p:cNvPr name="TextBox 30" id="30"/>
          <p:cNvSpPr txBox="true"/>
          <p:nvPr/>
        </p:nvSpPr>
        <p:spPr>
          <a:xfrm rot="0">
            <a:off x="1424653" y="1892038"/>
            <a:ext cx="401595" cy="575974"/>
          </a:xfrm>
          <a:prstGeom prst="rect">
            <a:avLst/>
          </a:prstGeom>
        </p:spPr>
        <p:txBody>
          <a:bodyPr anchor="t" rtlCol="false" tIns="0" lIns="0" bIns="0" rIns="0">
            <a:spAutoFit/>
          </a:bodyPr>
          <a:lstStyle/>
          <a:p>
            <a:pPr algn="ctr">
              <a:lnSpc>
                <a:spcPts val="4663"/>
              </a:lnSpc>
            </a:pPr>
            <a:r>
              <a:rPr lang="en-US" sz="2743">
                <a:solidFill>
                  <a:srgbClr val="FFFFFF"/>
                </a:solidFill>
                <a:latin typeface="Poppins Bold"/>
              </a:rPr>
              <a:t>1</a:t>
            </a:r>
          </a:p>
        </p:txBody>
      </p:sp>
      <p:sp>
        <p:nvSpPr>
          <p:cNvPr name="TextBox 31" id="31"/>
          <p:cNvSpPr txBox="true"/>
          <p:nvPr/>
        </p:nvSpPr>
        <p:spPr>
          <a:xfrm rot="0">
            <a:off x="2061423" y="1957664"/>
            <a:ext cx="2357182" cy="473296"/>
          </a:xfrm>
          <a:prstGeom prst="rect">
            <a:avLst/>
          </a:prstGeom>
        </p:spPr>
        <p:txBody>
          <a:bodyPr anchor="t" rtlCol="false" tIns="0" lIns="0" bIns="0" rIns="0">
            <a:spAutoFit/>
          </a:bodyPr>
          <a:lstStyle/>
          <a:p>
            <a:pPr algn="ctr">
              <a:lnSpc>
                <a:spcPts val="3831"/>
              </a:lnSpc>
            </a:pPr>
            <a:r>
              <a:rPr lang="en-US" sz="2254">
                <a:solidFill>
                  <a:srgbClr val="8C52FF"/>
                </a:solidFill>
                <a:latin typeface="Poppins"/>
              </a:rPr>
              <a:t>Besoins</a:t>
            </a:r>
          </a:p>
        </p:txBody>
      </p:sp>
      <p:sp>
        <p:nvSpPr>
          <p:cNvPr name="Freeform 32" id="32"/>
          <p:cNvSpPr/>
          <p:nvPr/>
        </p:nvSpPr>
        <p:spPr>
          <a:xfrm flipH="false" flipV="false" rot="0">
            <a:off x="1225068" y="6143373"/>
            <a:ext cx="3280564" cy="841017"/>
          </a:xfrm>
          <a:custGeom>
            <a:avLst/>
            <a:gdLst/>
            <a:ahLst/>
            <a:cxnLst/>
            <a:rect r="r" b="b" t="t" l="l"/>
            <a:pathLst>
              <a:path h="841017" w="3280564">
                <a:moveTo>
                  <a:pt x="0" y="0"/>
                </a:moveTo>
                <a:lnTo>
                  <a:pt x="3280564" y="0"/>
                </a:lnTo>
                <a:lnTo>
                  <a:pt x="3280564" y="841018"/>
                </a:lnTo>
                <a:lnTo>
                  <a:pt x="0" y="841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3" id="33"/>
          <p:cNvSpPr txBox="true"/>
          <p:nvPr/>
        </p:nvSpPr>
        <p:spPr>
          <a:xfrm rot="0">
            <a:off x="1424653" y="6171120"/>
            <a:ext cx="401595" cy="575974"/>
          </a:xfrm>
          <a:prstGeom prst="rect">
            <a:avLst/>
          </a:prstGeom>
        </p:spPr>
        <p:txBody>
          <a:bodyPr anchor="t" rtlCol="false" tIns="0" lIns="0" bIns="0" rIns="0">
            <a:spAutoFit/>
          </a:bodyPr>
          <a:lstStyle/>
          <a:p>
            <a:pPr algn="ctr">
              <a:lnSpc>
                <a:spcPts val="4663"/>
              </a:lnSpc>
            </a:pPr>
            <a:r>
              <a:rPr lang="en-US" sz="2743">
                <a:solidFill>
                  <a:srgbClr val="FFFFFF"/>
                </a:solidFill>
                <a:latin typeface="Poppins Bold"/>
              </a:rPr>
              <a:t>2</a:t>
            </a:r>
          </a:p>
        </p:txBody>
      </p:sp>
      <p:sp>
        <p:nvSpPr>
          <p:cNvPr name="TextBox 34" id="34"/>
          <p:cNvSpPr txBox="true"/>
          <p:nvPr/>
        </p:nvSpPr>
        <p:spPr>
          <a:xfrm rot="0">
            <a:off x="2061423" y="6236746"/>
            <a:ext cx="2357182" cy="473296"/>
          </a:xfrm>
          <a:prstGeom prst="rect">
            <a:avLst/>
          </a:prstGeom>
        </p:spPr>
        <p:txBody>
          <a:bodyPr anchor="t" rtlCol="false" tIns="0" lIns="0" bIns="0" rIns="0">
            <a:spAutoFit/>
          </a:bodyPr>
          <a:lstStyle/>
          <a:p>
            <a:pPr algn="ctr">
              <a:lnSpc>
                <a:spcPts val="3831"/>
              </a:lnSpc>
            </a:pPr>
            <a:r>
              <a:rPr lang="en-US" sz="2254">
                <a:solidFill>
                  <a:srgbClr val="8C52FF"/>
                </a:solidFill>
                <a:latin typeface="Poppins"/>
              </a:rPr>
              <a:t>Opportunités</a:t>
            </a:r>
          </a:p>
        </p:txBody>
      </p:sp>
      <p:sp>
        <p:nvSpPr>
          <p:cNvPr name="AutoShape 35" id="35"/>
          <p:cNvSpPr/>
          <p:nvPr/>
        </p:nvSpPr>
        <p:spPr>
          <a:xfrm flipV="true">
            <a:off x="2054136" y="7527553"/>
            <a:ext cx="1998225" cy="0"/>
          </a:xfrm>
          <a:prstGeom prst="line">
            <a:avLst/>
          </a:prstGeom>
          <a:ln cap="flat" w="38100">
            <a:gradFill>
              <a:gsLst>
                <a:gs pos="0">
                  <a:srgbClr val="8C52FF">
                    <a:alpha val="100000"/>
                  </a:srgbClr>
                </a:gs>
                <a:gs pos="100000">
                  <a:srgbClr val="5CE1E6">
                    <a:alpha val="100000"/>
                  </a:srgbClr>
                </a:gs>
              </a:gsLst>
              <a:lin ang="0"/>
            </a:gradFill>
            <a:prstDash val="solid"/>
            <a:headEnd type="none" len="sm" w="sm"/>
            <a:tailEnd type="none" len="sm" w="sm"/>
          </a:ln>
        </p:spPr>
      </p:sp>
      <p:sp>
        <p:nvSpPr>
          <p:cNvPr name="TextBox 36" id="36"/>
          <p:cNvSpPr txBox="true"/>
          <p:nvPr/>
        </p:nvSpPr>
        <p:spPr>
          <a:xfrm rot="0">
            <a:off x="2070946" y="6946291"/>
            <a:ext cx="7065767" cy="368300"/>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Poppins Bold"/>
              </a:rPr>
              <a:t>Évaluer les opportunités de carrière</a:t>
            </a:r>
          </a:p>
        </p:txBody>
      </p:sp>
      <p:sp>
        <p:nvSpPr>
          <p:cNvPr name="TextBox 37" id="37"/>
          <p:cNvSpPr txBox="true"/>
          <p:nvPr/>
        </p:nvSpPr>
        <p:spPr>
          <a:xfrm rot="0">
            <a:off x="2054136" y="7674059"/>
            <a:ext cx="14477066" cy="1778000"/>
          </a:xfrm>
          <a:prstGeom prst="rect">
            <a:avLst/>
          </a:prstGeom>
        </p:spPr>
        <p:txBody>
          <a:bodyPr anchor="t" rtlCol="false" tIns="0" lIns="0" bIns="0" rIns="0">
            <a:spAutoFit/>
          </a:bodyPr>
          <a:lstStyle/>
          <a:p>
            <a:pPr algn="l" marL="431801" indent="-215900" lvl="1">
              <a:lnSpc>
                <a:spcPts val="2800"/>
              </a:lnSpc>
              <a:buFont typeface="Arial"/>
              <a:buChar char="•"/>
            </a:pPr>
            <a:r>
              <a:rPr lang="en-US" sz="2000" u="sng">
                <a:solidFill>
                  <a:srgbClr val="FFFFFF"/>
                </a:solidFill>
                <a:latin typeface="Poppins"/>
              </a:rPr>
              <a:t>Renseignez-vous sur les tendances du marché de l'emploi :</a:t>
            </a:r>
            <a:r>
              <a:rPr lang="en-US" sz="2000">
                <a:solidFill>
                  <a:srgbClr val="FFFFFF"/>
                </a:solidFill>
                <a:latin typeface="Poppins"/>
              </a:rPr>
              <a:t> Identifiez les langages de programmation les plus demandés dans le secteur où vous souhaitez travailler.</a:t>
            </a:r>
          </a:p>
          <a:p>
            <a:pPr algn="l" marL="431801" indent="-215900" lvl="1">
              <a:lnSpc>
                <a:spcPts val="2800"/>
              </a:lnSpc>
              <a:buFont typeface="Arial"/>
              <a:buChar char="•"/>
            </a:pPr>
            <a:r>
              <a:rPr lang="en-US" sz="2000" u="sng">
                <a:solidFill>
                  <a:srgbClr val="FFFFFF"/>
                </a:solidFill>
                <a:latin typeface="Poppins"/>
              </a:rPr>
              <a:t>Choisissez un langage avec de bonnes perspectives de carrière :</a:t>
            </a:r>
            <a:r>
              <a:rPr lang="en-US" sz="2000">
                <a:solidFill>
                  <a:srgbClr val="FFFFFF"/>
                </a:solidFill>
                <a:latin typeface="Poppins"/>
              </a:rPr>
              <a:t> Un langage populaire comme Python ou Java peut offrir de nombreuses opportunités d'emploi et une stabilité de carrière.</a:t>
            </a:r>
          </a:p>
          <a:p>
            <a:pPr algn="l">
              <a:lnSpc>
                <a:spcPts val="2800"/>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6731680" y="955134"/>
            <a:ext cx="527620" cy="112345"/>
            <a:chOff x="0" y="0"/>
            <a:chExt cx="308661" cy="65722"/>
          </a:xfrm>
        </p:grpSpPr>
        <p:sp>
          <p:nvSpPr>
            <p:cNvPr name="Freeform 4" id="4"/>
            <p:cNvSpPr/>
            <p:nvPr/>
          </p:nvSpPr>
          <p:spPr>
            <a:xfrm flipH="false" flipV="false" rot="0">
              <a:off x="0" y="0"/>
              <a:ext cx="308661" cy="65722"/>
            </a:xfrm>
            <a:custGeom>
              <a:avLst/>
              <a:gdLst/>
              <a:ahLst/>
              <a:cxnLst/>
              <a:rect r="r" b="b" t="t" l="l"/>
              <a:pathLst>
                <a:path h="65722" w="308661">
                  <a:moveTo>
                    <a:pt x="32861" y="0"/>
                  </a:moveTo>
                  <a:lnTo>
                    <a:pt x="275799" y="0"/>
                  </a:lnTo>
                  <a:cubicBezTo>
                    <a:pt x="284515" y="0"/>
                    <a:pt x="292873" y="3462"/>
                    <a:pt x="299036" y="9625"/>
                  </a:cubicBezTo>
                  <a:cubicBezTo>
                    <a:pt x="305198" y="15787"/>
                    <a:pt x="308661" y="24146"/>
                    <a:pt x="308661" y="32861"/>
                  </a:cubicBezTo>
                  <a:lnTo>
                    <a:pt x="308661" y="32861"/>
                  </a:lnTo>
                  <a:cubicBezTo>
                    <a:pt x="308661" y="41577"/>
                    <a:pt x="305198" y="49935"/>
                    <a:pt x="299036" y="56098"/>
                  </a:cubicBezTo>
                  <a:cubicBezTo>
                    <a:pt x="292873" y="62260"/>
                    <a:pt x="284515" y="65722"/>
                    <a:pt x="275799" y="65722"/>
                  </a:cubicBezTo>
                  <a:lnTo>
                    <a:pt x="32861" y="65722"/>
                  </a:lnTo>
                  <a:cubicBezTo>
                    <a:pt x="24146" y="65722"/>
                    <a:pt x="15787" y="62260"/>
                    <a:pt x="9625" y="56098"/>
                  </a:cubicBezTo>
                  <a:cubicBezTo>
                    <a:pt x="3462" y="49935"/>
                    <a:pt x="0" y="41577"/>
                    <a:pt x="0" y="32861"/>
                  </a:cubicBezTo>
                  <a:lnTo>
                    <a:pt x="0" y="32861"/>
                  </a:lnTo>
                  <a:cubicBezTo>
                    <a:pt x="0" y="24146"/>
                    <a:pt x="3462" y="15787"/>
                    <a:pt x="9625" y="9625"/>
                  </a:cubicBezTo>
                  <a:cubicBezTo>
                    <a:pt x="15787" y="3462"/>
                    <a:pt x="24146" y="0"/>
                    <a:pt x="32861" y="0"/>
                  </a:cubicBezTo>
                  <a:close/>
                </a:path>
              </a:pathLst>
            </a:custGeom>
            <a:gradFill rotWithShape="true">
              <a:gsLst>
                <a:gs pos="0">
                  <a:srgbClr val="8C52FF">
                    <a:alpha val="100000"/>
                  </a:srgbClr>
                </a:gs>
                <a:gs pos="100000">
                  <a:srgbClr val="5CE1E6">
                    <a:alpha val="100000"/>
                  </a:srgbClr>
                </a:gs>
              </a:gsLst>
              <a:lin ang="0"/>
            </a:gradFill>
          </p:spPr>
        </p:sp>
        <p:sp>
          <p:nvSpPr>
            <p:cNvPr name="TextBox 5" id="5"/>
            <p:cNvSpPr txBox="true"/>
            <p:nvPr/>
          </p:nvSpPr>
          <p:spPr>
            <a:xfrm>
              <a:off x="0" y="-57150"/>
              <a:ext cx="308661" cy="122872"/>
            </a:xfrm>
            <a:prstGeom prst="rect">
              <a:avLst/>
            </a:prstGeom>
          </p:spPr>
          <p:txBody>
            <a:bodyPr anchor="ctr" rtlCol="false" tIns="50800" lIns="50800" bIns="50800" rIns="50800"/>
            <a:lstStyle/>
            <a:p>
              <a:pPr algn="ctr">
                <a:lnSpc>
                  <a:spcPts val="3328"/>
                </a:lnSpc>
              </a:pPr>
            </a:p>
          </p:txBody>
        </p:sp>
      </p:grpSp>
      <p:grpSp>
        <p:nvGrpSpPr>
          <p:cNvPr name="Group 6" id="6"/>
          <p:cNvGrpSpPr/>
          <p:nvPr/>
        </p:nvGrpSpPr>
        <p:grpSpPr>
          <a:xfrm rot="0">
            <a:off x="16832522" y="1122845"/>
            <a:ext cx="426778" cy="112345"/>
            <a:chOff x="0" y="0"/>
            <a:chExt cx="249668" cy="65722"/>
          </a:xfrm>
        </p:grpSpPr>
        <p:sp>
          <p:nvSpPr>
            <p:cNvPr name="Freeform 7" id="7"/>
            <p:cNvSpPr/>
            <p:nvPr/>
          </p:nvSpPr>
          <p:spPr>
            <a:xfrm flipH="false" flipV="false" rot="0">
              <a:off x="0" y="0"/>
              <a:ext cx="249668" cy="65722"/>
            </a:xfrm>
            <a:custGeom>
              <a:avLst/>
              <a:gdLst/>
              <a:ahLst/>
              <a:cxnLst/>
              <a:rect r="r" b="b" t="t" l="l"/>
              <a:pathLst>
                <a:path h="65722" w="249668">
                  <a:moveTo>
                    <a:pt x="32861" y="0"/>
                  </a:moveTo>
                  <a:lnTo>
                    <a:pt x="216806" y="0"/>
                  </a:lnTo>
                  <a:cubicBezTo>
                    <a:pt x="225522" y="0"/>
                    <a:pt x="233880" y="3462"/>
                    <a:pt x="240043" y="9625"/>
                  </a:cubicBezTo>
                  <a:cubicBezTo>
                    <a:pt x="246206" y="15787"/>
                    <a:pt x="249668" y="24146"/>
                    <a:pt x="249668" y="32861"/>
                  </a:cubicBezTo>
                  <a:lnTo>
                    <a:pt x="249668" y="32861"/>
                  </a:lnTo>
                  <a:cubicBezTo>
                    <a:pt x="249668" y="41577"/>
                    <a:pt x="246206" y="49935"/>
                    <a:pt x="240043" y="56098"/>
                  </a:cubicBezTo>
                  <a:cubicBezTo>
                    <a:pt x="233880" y="62260"/>
                    <a:pt x="225522" y="65722"/>
                    <a:pt x="216806" y="65722"/>
                  </a:cubicBezTo>
                  <a:lnTo>
                    <a:pt x="32861" y="65722"/>
                  </a:lnTo>
                  <a:cubicBezTo>
                    <a:pt x="24146" y="65722"/>
                    <a:pt x="15787" y="62260"/>
                    <a:pt x="9625" y="56098"/>
                  </a:cubicBezTo>
                  <a:cubicBezTo>
                    <a:pt x="3462" y="49935"/>
                    <a:pt x="0" y="41577"/>
                    <a:pt x="0" y="32861"/>
                  </a:cubicBezTo>
                  <a:lnTo>
                    <a:pt x="0" y="32861"/>
                  </a:lnTo>
                  <a:cubicBezTo>
                    <a:pt x="0" y="24146"/>
                    <a:pt x="3462" y="15787"/>
                    <a:pt x="9625" y="9625"/>
                  </a:cubicBezTo>
                  <a:cubicBezTo>
                    <a:pt x="15787" y="3462"/>
                    <a:pt x="24146" y="0"/>
                    <a:pt x="32861" y="0"/>
                  </a:cubicBezTo>
                  <a:close/>
                </a:path>
              </a:pathLst>
            </a:custGeom>
            <a:gradFill rotWithShape="true">
              <a:gsLst>
                <a:gs pos="0">
                  <a:srgbClr val="8C52FF">
                    <a:alpha val="100000"/>
                  </a:srgbClr>
                </a:gs>
                <a:gs pos="100000">
                  <a:srgbClr val="5CE1E6">
                    <a:alpha val="100000"/>
                  </a:srgbClr>
                </a:gs>
              </a:gsLst>
              <a:lin ang="0"/>
            </a:gradFill>
          </p:spPr>
        </p:sp>
        <p:sp>
          <p:nvSpPr>
            <p:cNvPr name="TextBox 8" id="8"/>
            <p:cNvSpPr txBox="true"/>
            <p:nvPr/>
          </p:nvSpPr>
          <p:spPr>
            <a:xfrm>
              <a:off x="0" y="-57150"/>
              <a:ext cx="249668" cy="122872"/>
            </a:xfrm>
            <a:prstGeom prst="rect">
              <a:avLst/>
            </a:prstGeom>
          </p:spPr>
          <p:txBody>
            <a:bodyPr anchor="ctr" rtlCol="false" tIns="50800" lIns="50800" bIns="50800" rIns="50800"/>
            <a:lstStyle/>
            <a:p>
              <a:pPr algn="ctr">
                <a:lnSpc>
                  <a:spcPts val="3328"/>
                </a:lnSpc>
              </a:pPr>
            </a:p>
          </p:txBody>
        </p:sp>
      </p:grpSp>
      <p:grpSp>
        <p:nvGrpSpPr>
          <p:cNvPr name="Group 9" id="9"/>
          <p:cNvGrpSpPr/>
          <p:nvPr/>
        </p:nvGrpSpPr>
        <p:grpSpPr>
          <a:xfrm rot="0">
            <a:off x="16929762" y="1291546"/>
            <a:ext cx="329538" cy="112345"/>
            <a:chOff x="0" y="0"/>
            <a:chExt cx="192782" cy="65722"/>
          </a:xfrm>
        </p:grpSpPr>
        <p:sp>
          <p:nvSpPr>
            <p:cNvPr name="Freeform 10" id="10"/>
            <p:cNvSpPr/>
            <p:nvPr/>
          </p:nvSpPr>
          <p:spPr>
            <a:xfrm flipH="false" flipV="false" rot="0">
              <a:off x="0" y="0"/>
              <a:ext cx="192782" cy="65722"/>
            </a:xfrm>
            <a:custGeom>
              <a:avLst/>
              <a:gdLst/>
              <a:ahLst/>
              <a:cxnLst/>
              <a:rect r="r" b="b" t="t" l="l"/>
              <a:pathLst>
                <a:path h="65722" w="192782">
                  <a:moveTo>
                    <a:pt x="32861" y="0"/>
                  </a:moveTo>
                  <a:lnTo>
                    <a:pt x="159920" y="0"/>
                  </a:lnTo>
                  <a:cubicBezTo>
                    <a:pt x="168636" y="0"/>
                    <a:pt x="176994" y="3462"/>
                    <a:pt x="183157" y="9625"/>
                  </a:cubicBezTo>
                  <a:cubicBezTo>
                    <a:pt x="189319" y="15787"/>
                    <a:pt x="192782" y="24146"/>
                    <a:pt x="192782" y="32861"/>
                  </a:cubicBezTo>
                  <a:lnTo>
                    <a:pt x="192782" y="32861"/>
                  </a:lnTo>
                  <a:cubicBezTo>
                    <a:pt x="192782" y="41577"/>
                    <a:pt x="189319" y="49935"/>
                    <a:pt x="183157" y="56098"/>
                  </a:cubicBezTo>
                  <a:cubicBezTo>
                    <a:pt x="176994" y="62260"/>
                    <a:pt x="168636" y="65722"/>
                    <a:pt x="159920" y="65722"/>
                  </a:cubicBezTo>
                  <a:lnTo>
                    <a:pt x="32861" y="65722"/>
                  </a:lnTo>
                  <a:cubicBezTo>
                    <a:pt x="24146" y="65722"/>
                    <a:pt x="15787" y="62260"/>
                    <a:pt x="9625" y="56098"/>
                  </a:cubicBezTo>
                  <a:cubicBezTo>
                    <a:pt x="3462" y="49935"/>
                    <a:pt x="0" y="41577"/>
                    <a:pt x="0" y="32861"/>
                  </a:cubicBezTo>
                  <a:lnTo>
                    <a:pt x="0" y="32861"/>
                  </a:lnTo>
                  <a:cubicBezTo>
                    <a:pt x="0" y="24146"/>
                    <a:pt x="3462" y="15787"/>
                    <a:pt x="9625" y="9625"/>
                  </a:cubicBezTo>
                  <a:cubicBezTo>
                    <a:pt x="15787" y="3462"/>
                    <a:pt x="24146" y="0"/>
                    <a:pt x="32861" y="0"/>
                  </a:cubicBezTo>
                  <a:close/>
                </a:path>
              </a:pathLst>
            </a:custGeom>
            <a:gradFill rotWithShape="true">
              <a:gsLst>
                <a:gs pos="0">
                  <a:srgbClr val="8C52FF">
                    <a:alpha val="100000"/>
                  </a:srgbClr>
                </a:gs>
                <a:gs pos="100000">
                  <a:srgbClr val="5CE1E6">
                    <a:alpha val="100000"/>
                  </a:srgbClr>
                </a:gs>
              </a:gsLst>
              <a:lin ang="0"/>
            </a:gradFill>
          </p:spPr>
        </p:sp>
        <p:sp>
          <p:nvSpPr>
            <p:cNvPr name="TextBox 11" id="11"/>
            <p:cNvSpPr txBox="true"/>
            <p:nvPr/>
          </p:nvSpPr>
          <p:spPr>
            <a:xfrm>
              <a:off x="0" y="-57150"/>
              <a:ext cx="192782" cy="122872"/>
            </a:xfrm>
            <a:prstGeom prst="rect">
              <a:avLst/>
            </a:prstGeom>
          </p:spPr>
          <p:txBody>
            <a:bodyPr anchor="ctr" rtlCol="false" tIns="50800" lIns="50800" bIns="50800" rIns="50800"/>
            <a:lstStyle/>
            <a:p>
              <a:pPr algn="ctr">
                <a:lnSpc>
                  <a:spcPts val="3328"/>
                </a:lnSpc>
              </a:pPr>
            </a:p>
          </p:txBody>
        </p:sp>
      </p:grpSp>
      <p:grpSp>
        <p:nvGrpSpPr>
          <p:cNvPr name="Group 12" id="12"/>
          <p:cNvGrpSpPr/>
          <p:nvPr/>
        </p:nvGrpSpPr>
        <p:grpSpPr>
          <a:xfrm rot="0">
            <a:off x="12090071" y="732569"/>
            <a:ext cx="597756" cy="59775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8C52FF">
                    <a:alpha val="100000"/>
                  </a:srgbClr>
                </a:gs>
                <a:gs pos="100000">
                  <a:srgbClr val="5CE1E6">
                    <a:alpha val="100000"/>
                  </a:srgbClr>
                </a:gs>
              </a:gsLst>
              <a:lin ang="0"/>
            </a:gradFill>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a:lnSpc>
                  <a:spcPts val="3328"/>
                </a:lnSpc>
              </a:pPr>
            </a:p>
          </p:txBody>
        </p:sp>
      </p:grpSp>
      <p:sp>
        <p:nvSpPr>
          <p:cNvPr name="AutoShape 15" id="15"/>
          <p:cNvSpPr/>
          <p:nvPr/>
        </p:nvSpPr>
        <p:spPr>
          <a:xfrm>
            <a:off x="1000125" y="1480091"/>
            <a:ext cx="11953944" cy="0"/>
          </a:xfrm>
          <a:prstGeom prst="line">
            <a:avLst/>
          </a:prstGeom>
          <a:ln cap="rnd" w="152400">
            <a:gradFill>
              <a:gsLst>
                <a:gs pos="0">
                  <a:srgbClr val="8C52FF">
                    <a:alpha val="100000"/>
                  </a:srgbClr>
                </a:gs>
                <a:gs pos="100000">
                  <a:srgbClr val="5CE1E6">
                    <a:alpha val="100000"/>
                  </a:srgbClr>
                </a:gs>
              </a:gsLst>
              <a:lin ang="0"/>
            </a:gradFill>
            <a:prstDash val="solid"/>
            <a:headEnd type="none" len="sm" w="sm"/>
            <a:tailEnd type="none" len="sm" w="sm"/>
          </a:ln>
        </p:spPr>
      </p:sp>
      <p:sp>
        <p:nvSpPr>
          <p:cNvPr name="TextBox 16" id="16"/>
          <p:cNvSpPr txBox="true"/>
          <p:nvPr/>
        </p:nvSpPr>
        <p:spPr>
          <a:xfrm rot="0">
            <a:off x="11009660" y="962025"/>
            <a:ext cx="1655514"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Bold"/>
              </a:rPr>
              <a:t>Choix</a:t>
            </a:r>
          </a:p>
        </p:txBody>
      </p:sp>
      <p:sp>
        <p:nvSpPr>
          <p:cNvPr name="AutoShape 17" id="17"/>
          <p:cNvSpPr/>
          <p:nvPr/>
        </p:nvSpPr>
        <p:spPr>
          <a:xfrm>
            <a:off x="1000125" y="1480091"/>
            <a:ext cx="15045651" cy="0"/>
          </a:xfrm>
          <a:prstGeom prst="line">
            <a:avLst/>
          </a:prstGeom>
          <a:ln cap="rnd" w="152400">
            <a:gradFill>
              <a:gsLst>
                <a:gs pos="0">
                  <a:srgbClr val="8C52FF">
                    <a:alpha val="100000"/>
                  </a:srgbClr>
                </a:gs>
                <a:gs pos="100000">
                  <a:srgbClr val="5CE1E6">
                    <a:alpha val="100000"/>
                  </a:srgbClr>
                </a:gs>
              </a:gsLst>
              <a:lin ang="0"/>
            </a:gradFill>
            <a:prstDash val="solid"/>
            <a:headEnd type="none" len="sm" w="sm"/>
            <a:tailEnd type="none" len="sm" w="sm"/>
          </a:ln>
        </p:spPr>
      </p:sp>
      <p:pic>
        <p:nvPicPr>
          <p:cNvPr name="Picture 18" id="18"/>
          <p:cNvPicPr>
            <a:picLocks noChangeAspect="true"/>
          </p:cNvPicPr>
          <p:nvPr/>
        </p:nvPicPr>
        <p:blipFill>
          <a:blip r:embed="rId3"/>
          <a:srcRect l="0" t="0" r="0" b="0"/>
          <a:stretch>
            <a:fillRect/>
          </a:stretch>
        </p:blipFill>
        <p:spPr>
          <a:xfrm flipH="false" flipV="false" rot="8493141">
            <a:off x="11534401" y="1230102"/>
            <a:ext cx="606032" cy="499977"/>
          </a:xfrm>
          <a:prstGeom prst="rect">
            <a:avLst/>
          </a:prstGeom>
        </p:spPr>
      </p:pic>
      <p:sp>
        <p:nvSpPr>
          <p:cNvPr name="AutoShape 19" id="19"/>
          <p:cNvSpPr/>
          <p:nvPr/>
        </p:nvSpPr>
        <p:spPr>
          <a:xfrm flipV="true">
            <a:off x="2061423" y="3247318"/>
            <a:ext cx="1998225" cy="0"/>
          </a:xfrm>
          <a:prstGeom prst="line">
            <a:avLst/>
          </a:prstGeom>
          <a:ln cap="flat" w="38100">
            <a:gradFill>
              <a:gsLst>
                <a:gs pos="0">
                  <a:srgbClr val="8C52FF">
                    <a:alpha val="100000"/>
                  </a:srgbClr>
                </a:gs>
                <a:gs pos="100000">
                  <a:srgbClr val="5CE1E6">
                    <a:alpha val="100000"/>
                  </a:srgbClr>
                </a:gs>
              </a:gsLst>
              <a:lin ang="0"/>
            </a:gradFill>
            <a:prstDash val="solid"/>
            <a:headEnd type="none" len="sm" w="sm"/>
            <a:tailEnd type="none" len="sm" w="sm"/>
          </a:ln>
        </p:spPr>
      </p:sp>
      <p:sp>
        <p:nvSpPr>
          <p:cNvPr name="Freeform 20" id="20"/>
          <p:cNvSpPr/>
          <p:nvPr/>
        </p:nvSpPr>
        <p:spPr>
          <a:xfrm flipH="false" flipV="false" rot="0">
            <a:off x="1225068" y="1864291"/>
            <a:ext cx="3287851" cy="842885"/>
          </a:xfrm>
          <a:custGeom>
            <a:avLst/>
            <a:gdLst/>
            <a:ahLst/>
            <a:cxnLst/>
            <a:rect r="r" b="b" t="t" l="l"/>
            <a:pathLst>
              <a:path h="842885" w="3287851">
                <a:moveTo>
                  <a:pt x="0" y="0"/>
                </a:moveTo>
                <a:lnTo>
                  <a:pt x="3287851" y="0"/>
                </a:lnTo>
                <a:lnTo>
                  <a:pt x="3287851" y="842885"/>
                </a:lnTo>
                <a:lnTo>
                  <a:pt x="0" y="8428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1" id="21"/>
          <p:cNvSpPr txBox="true"/>
          <p:nvPr/>
        </p:nvSpPr>
        <p:spPr>
          <a:xfrm rot="0">
            <a:off x="4709071" y="962025"/>
            <a:ext cx="2569270"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rPr>
              <a:t>Tendances</a:t>
            </a:r>
          </a:p>
        </p:txBody>
      </p:sp>
      <p:sp>
        <p:nvSpPr>
          <p:cNvPr name="TextBox 22" id="22"/>
          <p:cNvSpPr txBox="true"/>
          <p:nvPr/>
        </p:nvSpPr>
        <p:spPr>
          <a:xfrm rot="0">
            <a:off x="7859365" y="962025"/>
            <a:ext cx="2569270"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rPr>
              <a:t>Statistiques</a:t>
            </a:r>
          </a:p>
        </p:txBody>
      </p:sp>
      <p:sp>
        <p:nvSpPr>
          <p:cNvPr name="TextBox 23" id="23"/>
          <p:cNvSpPr txBox="true"/>
          <p:nvPr/>
        </p:nvSpPr>
        <p:spPr>
          <a:xfrm rot="0">
            <a:off x="1028700" y="961530"/>
            <a:ext cx="2395091"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rPr>
              <a:t>Introduction</a:t>
            </a:r>
          </a:p>
        </p:txBody>
      </p:sp>
      <p:sp>
        <p:nvSpPr>
          <p:cNvPr name="TextBox 24" id="24"/>
          <p:cNvSpPr txBox="true"/>
          <p:nvPr/>
        </p:nvSpPr>
        <p:spPr>
          <a:xfrm rot="0">
            <a:off x="13268852" y="979418"/>
            <a:ext cx="2395091"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rPr>
              <a:t>Conclusion</a:t>
            </a:r>
          </a:p>
        </p:txBody>
      </p:sp>
      <p:grpSp>
        <p:nvGrpSpPr>
          <p:cNvPr name="Group 25" id="25"/>
          <p:cNvGrpSpPr/>
          <p:nvPr/>
        </p:nvGrpSpPr>
        <p:grpSpPr>
          <a:xfrm rot="0">
            <a:off x="17598650" y="9762006"/>
            <a:ext cx="689350" cy="597220"/>
            <a:chOff x="0" y="0"/>
            <a:chExt cx="919133" cy="796293"/>
          </a:xfrm>
        </p:grpSpPr>
        <p:sp>
          <p:nvSpPr>
            <p:cNvPr name="TextBox 26" id="26"/>
            <p:cNvSpPr txBox="true"/>
            <p:nvPr/>
          </p:nvSpPr>
          <p:spPr>
            <a:xfrm rot="0">
              <a:off x="0" y="-57150"/>
              <a:ext cx="788612" cy="845795"/>
            </a:xfrm>
            <a:prstGeom prst="rect">
              <a:avLst/>
            </a:prstGeom>
          </p:spPr>
          <p:txBody>
            <a:bodyPr anchor="t" rtlCol="false" tIns="0" lIns="0" bIns="0" rIns="0">
              <a:spAutoFit/>
            </a:bodyPr>
            <a:lstStyle/>
            <a:p>
              <a:pPr algn="ctr">
                <a:lnSpc>
                  <a:spcPts val="5281"/>
                </a:lnSpc>
              </a:pPr>
              <a:r>
                <a:rPr lang="en-US" sz="3883" spc="-7">
                  <a:solidFill>
                    <a:srgbClr val="8C52FF">
                      <a:alpha val="49804"/>
                    </a:srgbClr>
                  </a:solidFill>
                  <a:latin typeface="TAN Mon Cheri"/>
                </a:rPr>
                <a:t>K</a:t>
              </a:r>
            </a:p>
          </p:txBody>
        </p:sp>
        <p:sp>
          <p:nvSpPr>
            <p:cNvPr name="TextBox 27" id="27"/>
            <p:cNvSpPr txBox="true"/>
            <p:nvPr/>
          </p:nvSpPr>
          <p:spPr>
            <a:xfrm rot="0">
              <a:off x="118925" y="-66675"/>
              <a:ext cx="800207" cy="862968"/>
            </a:xfrm>
            <a:prstGeom prst="rect">
              <a:avLst/>
            </a:prstGeom>
          </p:spPr>
          <p:txBody>
            <a:bodyPr anchor="t" rtlCol="false" tIns="0" lIns="0" bIns="0" rIns="0">
              <a:spAutoFit/>
            </a:bodyPr>
            <a:lstStyle/>
            <a:p>
              <a:pPr algn="ctr">
                <a:lnSpc>
                  <a:spcPts val="5332"/>
                </a:lnSpc>
              </a:pPr>
              <a:r>
                <a:rPr lang="en-US" sz="3920" spc="-7">
                  <a:solidFill>
                    <a:srgbClr val="8C52FF">
                      <a:alpha val="49804"/>
                    </a:srgbClr>
                  </a:solidFill>
                  <a:latin typeface="TAN Mon Cheri"/>
                </a:rPr>
                <a:t>B</a:t>
              </a:r>
            </a:p>
          </p:txBody>
        </p:sp>
      </p:grpSp>
      <p:sp>
        <p:nvSpPr>
          <p:cNvPr name="TextBox 28" id="28"/>
          <p:cNvSpPr txBox="true"/>
          <p:nvPr/>
        </p:nvSpPr>
        <p:spPr>
          <a:xfrm rot="0">
            <a:off x="2078233" y="2666055"/>
            <a:ext cx="7065767" cy="368300"/>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Poppins Bold"/>
              </a:rPr>
              <a:t>Faire des recherches et obtenir des avis</a:t>
            </a:r>
          </a:p>
        </p:txBody>
      </p:sp>
      <p:sp>
        <p:nvSpPr>
          <p:cNvPr name="TextBox 29" id="29"/>
          <p:cNvSpPr txBox="true"/>
          <p:nvPr/>
        </p:nvSpPr>
        <p:spPr>
          <a:xfrm rot="0">
            <a:off x="2061423" y="3393823"/>
            <a:ext cx="14477066" cy="2482850"/>
          </a:xfrm>
          <a:prstGeom prst="rect">
            <a:avLst/>
          </a:prstGeom>
        </p:spPr>
        <p:txBody>
          <a:bodyPr anchor="t" rtlCol="false" tIns="0" lIns="0" bIns="0" rIns="0">
            <a:spAutoFit/>
          </a:bodyPr>
          <a:lstStyle/>
          <a:p>
            <a:pPr algn="l" marL="431801" indent="-215900" lvl="1">
              <a:lnSpc>
                <a:spcPts val="2800"/>
              </a:lnSpc>
              <a:buFont typeface="Arial"/>
              <a:buChar char="•"/>
            </a:pPr>
            <a:r>
              <a:rPr lang="en-US" sz="2000" u="sng">
                <a:solidFill>
                  <a:srgbClr val="FFFFFF"/>
                </a:solidFill>
                <a:latin typeface="Poppins"/>
              </a:rPr>
              <a:t>Faites des recherches approfondies :</a:t>
            </a:r>
            <a:r>
              <a:rPr lang="en-US" sz="2000">
                <a:solidFill>
                  <a:srgbClr val="FFFFFF"/>
                </a:solidFill>
                <a:latin typeface="Poppins"/>
              </a:rPr>
              <a:t> Lisez des articles, regardez des tutoriels, et comparez les différents langages de programmation disponibles.</a:t>
            </a:r>
          </a:p>
          <a:p>
            <a:pPr algn="l" marL="431801" indent="-215900" lvl="1">
              <a:lnSpc>
                <a:spcPts val="2800"/>
              </a:lnSpc>
              <a:buFont typeface="Arial"/>
              <a:buChar char="•"/>
            </a:pPr>
            <a:r>
              <a:rPr lang="en-US" sz="2000" u="sng">
                <a:solidFill>
                  <a:srgbClr val="FFFFFF"/>
                </a:solidFill>
                <a:latin typeface="Poppins"/>
              </a:rPr>
              <a:t>Consultez des forums et des communautés en ligne :</a:t>
            </a:r>
            <a:r>
              <a:rPr lang="en-US" sz="2000">
                <a:solidFill>
                  <a:srgbClr val="FFFFFF"/>
                </a:solidFill>
                <a:latin typeface="Poppins"/>
              </a:rPr>
              <a:t> Rejoignez des groupes de développeurs sur des plateformes comme Stack Overflow, Reddit, ou des forums spécialisés pour obtenir des conseils et des retours d'expérience.</a:t>
            </a:r>
          </a:p>
          <a:p>
            <a:pPr algn="l" marL="431801" indent="-215900" lvl="1">
              <a:lnSpc>
                <a:spcPts val="2800"/>
              </a:lnSpc>
              <a:spcBef>
                <a:spcPct val="0"/>
              </a:spcBef>
              <a:buFont typeface="Arial"/>
              <a:buChar char="•"/>
            </a:pPr>
            <a:r>
              <a:rPr lang="en-US" sz="2000" u="sng">
                <a:solidFill>
                  <a:srgbClr val="FFFFFF"/>
                </a:solidFill>
                <a:latin typeface="Poppins"/>
              </a:rPr>
              <a:t>Communauté et Support :</a:t>
            </a:r>
            <a:r>
              <a:rPr lang="en-US" sz="2000">
                <a:solidFill>
                  <a:srgbClr val="FFFFFF"/>
                </a:solidFill>
                <a:latin typeface="Poppins"/>
              </a:rPr>
              <a:t> La taille de la communauté et la disponibilité des ressources peuvent grandement faciliter votre apprentissage et résolution de problèmes.</a:t>
            </a:r>
          </a:p>
        </p:txBody>
      </p:sp>
      <p:sp>
        <p:nvSpPr>
          <p:cNvPr name="TextBox 30" id="30"/>
          <p:cNvSpPr txBox="true"/>
          <p:nvPr/>
        </p:nvSpPr>
        <p:spPr>
          <a:xfrm rot="0">
            <a:off x="1424653" y="1892038"/>
            <a:ext cx="401595" cy="575974"/>
          </a:xfrm>
          <a:prstGeom prst="rect">
            <a:avLst/>
          </a:prstGeom>
        </p:spPr>
        <p:txBody>
          <a:bodyPr anchor="t" rtlCol="false" tIns="0" lIns="0" bIns="0" rIns="0">
            <a:spAutoFit/>
          </a:bodyPr>
          <a:lstStyle/>
          <a:p>
            <a:pPr algn="ctr">
              <a:lnSpc>
                <a:spcPts val="4663"/>
              </a:lnSpc>
            </a:pPr>
            <a:r>
              <a:rPr lang="en-US" sz="2743">
                <a:solidFill>
                  <a:srgbClr val="FFFFFF"/>
                </a:solidFill>
                <a:latin typeface="Poppins Bold"/>
              </a:rPr>
              <a:t>3</a:t>
            </a:r>
          </a:p>
        </p:txBody>
      </p:sp>
      <p:sp>
        <p:nvSpPr>
          <p:cNvPr name="TextBox 31" id="31"/>
          <p:cNvSpPr txBox="true"/>
          <p:nvPr/>
        </p:nvSpPr>
        <p:spPr>
          <a:xfrm rot="0">
            <a:off x="2061423" y="1957664"/>
            <a:ext cx="2357182" cy="473296"/>
          </a:xfrm>
          <a:prstGeom prst="rect">
            <a:avLst/>
          </a:prstGeom>
        </p:spPr>
        <p:txBody>
          <a:bodyPr anchor="t" rtlCol="false" tIns="0" lIns="0" bIns="0" rIns="0">
            <a:spAutoFit/>
          </a:bodyPr>
          <a:lstStyle/>
          <a:p>
            <a:pPr algn="ctr">
              <a:lnSpc>
                <a:spcPts val="3831"/>
              </a:lnSpc>
            </a:pPr>
            <a:r>
              <a:rPr lang="en-US" sz="2254">
                <a:solidFill>
                  <a:srgbClr val="8C52FF"/>
                </a:solidFill>
                <a:latin typeface="Poppins"/>
              </a:rPr>
              <a:t>Informations</a:t>
            </a:r>
          </a:p>
        </p:txBody>
      </p:sp>
      <p:sp>
        <p:nvSpPr>
          <p:cNvPr name="Freeform 32" id="32"/>
          <p:cNvSpPr/>
          <p:nvPr/>
        </p:nvSpPr>
        <p:spPr>
          <a:xfrm flipH="false" flipV="false" rot="0">
            <a:off x="1232356" y="6143373"/>
            <a:ext cx="3280564" cy="841017"/>
          </a:xfrm>
          <a:custGeom>
            <a:avLst/>
            <a:gdLst/>
            <a:ahLst/>
            <a:cxnLst/>
            <a:rect r="r" b="b" t="t" l="l"/>
            <a:pathLst>
              <a:path h="841017" w="3280564">
                <a:moveTo>
                  <a:pt x="0" y="0"/>
                </a:moveTo>
                <a:lnTo>
                  <a:pt x="3280563" y="0"/>
                </a:lnTo>
                <a:lnTo>
                  <a:pt x="3280563" y="841018"/>
                </a:lnTo>
                <a:lnTo>
                  <a:pt x="0" y="841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3" id="33"/>
          <p:cNvSpPr txBox="true"/>
          <p:nvPr/>
        </p:nvSpPr>
        <p:spPr>
          <a:xfrm rot="0">
            <a:off x="1431940" y="6171120"/>
            <a:ext cx="401595" cy="575974"/>
          </a:xfrm>
          <a:prstGeom prst="rect">
            <a:avLst/>
          </a:prstGeom>
        </p:spPr>
        <p:txBody>
          <a:bodyPr anchor="t" rtlCol="false" tIns="0" lIns="0" bIns="0" rIns="0">
            <a:spAutoFit/>
          </a:bodyPr>
          <a:lstStyle/>
          <a:p>
            <a:pPr algn="ctr">
              <a:lnSpc>
                <a:spcPts val="4663"/>
              </a:lnSpc>
            </a:pPr>
            <a:r>
              <a:rPr lang="en-US" sz="2743">
                <a:solidFill>
                  <a:srgbClr val="FFFFFF"/>
                </a:solidFill>
                <a:latin typeface="Poppins Bold"/>
              </a:rPr>
              <a:t>4</a:t>
            </a:r>
          </a:p>
        </p:txBody>
      </p:sp>
      <p:sp>
        <p:nvSpPr>
          <p:cNvPr name="TextBox 34" id="34"/>
          <p:cNvSpPr txBox="true"/>
          <p:nvPr/>
        </p:nvSpPr>
        <p:spPr>
          <a:xfrm rot="0">
            <a:off x="2068711" y="6236746"/>
            <a:ext cx="2357182" cy="473296"/>
          </a:xfrm>
          <a:prstGeom prst="rect">
            <a:avLst/>
          </a:prstGeom>
        </p:spPr>
        <p:txBody>
          <a:bodyPr anchor="t" rtlCol="false" tIns="0" lIns="0" bIns="0" rIns="0">
            <a:spAutoFit/>
          </a:bodyPr>
          <a:lstStyle/>
          <a:p>
            <a:pPr algn="ctr">
              <a:lnSpc>
                <a:spcPts val="3831"/>
              </a:lnSpc>
            </a:pPr>
            <a:r>
              <a:rPr lang="en-US" sz="2254">
                <a:solidFill>
                  <a:srgbClr val="8C52FF"/>
                </a:solidFill>
                <a:latin typeface="Poppins"/>
              </a:rPr>
              <a:t>Préférences</a:t>
            </a:r>
          </a:p>
        </p:txBody>
      </p:sp>
      <p:sp>
        <p:nvSpPr>
          <p:cNvPr name="AutoShape 35" id="35"/>
          <p:cNvSpPr/>
          <p:nvPr/>
        </p:nvSpPr>
        <p:spPr>
          <a:xfrm flipV="true">
            <a:off x="2061423" y="7527553"/>
            <a:ext cx="1998225" cy="0"/>
          </a:xfrm>
          <a:prstGeom prst="line">
            <a:avLst/>
          </a:prstGeom>
          <a:ln cap="flat" w="38100">
            <a:gradFill>
              <a:gsLst>
                <a:gs pos="0">
                  <a:srgbClr val="8C52FF">
                    <a:alpha val="100000"/>
                  </a:srgbClr>
                </a:gs>
                <a:gs pos="100000">
                  <a:srgbClr val="5CE1E6">
                    <a:alpha val="100000"/>
                  </a:srgbClr>
                </a:gs>
              </a:gsLst>
              <a:lin ang="0"/>
            </a:gradFill>
            <a:prstDash val="solid"/>
            <a:headEnd type="none" len="sm" w="sm"/>
            <a:tailEnd type="none" len="sm" w="sm"/>
          </a:ln>
        </p:spPr>
      </p:sp>
      <p:sp>
        <p:nvSpPr>
          <p:cNvPr name="TextBox 36" id="36"/>
          <p:cNvSpPr txBox="true"/>
          <p:nvPr/>
        </p:nvSpPr>
        <p:spPr>
          <a:xfrm rot="0">
            <a:off x="2078233" y="6946291"/>
            <a:ext cx="7065767" cy="368300"/>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Poppins Bold"/>
              </a:rPr>
              <a:t>Prendre en compte les préférences personnelles</a:t>
            </a:r>
          </a:p>
        </p:txBody>
      </p:sp>
      <p:sp>
        <p:nvSpPr>
          <p:cNvPr name="TextBox 37" id="37"/>
          <p:cNvSpPr txBox="true"/>
          <p:nvPr/>
        </p:nvSpPr>
        <p:spPr>
          <a:xfrm rot="0">
            <a:off x="2061423" y="7674059"/>
            <a:ext cx="14477066" cy="2130425"/>
          </a:xfrm>
          <a:prstGeom prst="rect">
            <a:avLst/>
          </a:prstGeom>
        </p:spPr>
        <p:txBody>
          <a:bodyPr anchor="t" rtlCol="false" tIns="0" lIns="0" bIns="0" rIns="0">
            <a:spAutoFit/>
          </a:bodyPr>
          <a:lstStyle/>
          <a:p>
            <a:pPr algn="l" marL="431801" indent="-215900" lvl="1">
              <a:lnSpc>
                <a:spcPts val="2800"/>
              </a:lnSpc>
              <a:buFont typeface="Arial"/>
              <a:buChar char="•"/>
            </a:pPr>
            <a:r>
              <a:rPr lang="en-US" sz="2000" u="sng">
                <a:solidFill>
                  <a:srgbClr val="FFFFFF"/>
                </a:solidFill>
                <a:latin typeface="Poppins"/>
              </a:rPr>
              <a:t>Considérez vos préférences et compétences :</a:t>
            </a:r>
            <a:r>
              <a:rPr lang="en-US" sz="2000">
                <a:solidFill>
                  <a:srgbClr val="FFFFFF"/>
                </a:solidFill>
                <a:latin typeface="Poppins"/>
              </a:rPr>
              <a:t> Réfléchissez aux langages de programmation avec lesquels vous êtes le plus à l'aise ou ceux que vous trouvez les plus intéressants.</a:t>
            </a:r>
          </a:p>
          <a:p>
            <a:pPr algn="l" marL="431801" indent="-215900" lvl="1">
              <a:lnSpc>
                <a:spcPts val="2800"/>
              </a:lnSpc>
              <a:buFont typeface="Arial"/>
              <a:buChar char="•"/>
            </a:pPr>
            <a:r>
              <a:rPr lang="en-US" sz="2000" u="sng">
                <a:solidFill>
                  <a:srgbClr val="FFFFFF"/>
                </a:solidFill>
                <a:latin typeface="Poppins"/>
              </a:rPr>
              <a:t>Choisissez un langage agréable à travailler :</a:t>
            </a:r>
            <a:r>
              <a:rPr lang="en-US" sz="2000">
                <a:solidFill>
                  <a:srgbClr val="FFFFFF"/>
                </a:solidFill>
                <a:latin typeface="Poppins"/>
              </a:rPr>
              <a:t> Travailler avec un langage que vous aimez peut améliorer votre productivité et rendre le développement plus agréable.</a:t>
            </a:r>
          </a:p>
          <a:p>
            <a:pPr algn="l" marL="431801" indent="-215900" lvl="1">
              <a:lnSpc>
                <a:spcPts val="2800"/>
              </a:lnSpc>
              <a:spcBef>
                <a:spcPct val="0"/>
              </a:spcBef>
              <a:buFont typeface="Arial"/>
              <a:buChar char="•"/>
            </a:pPr>
            <a:r>
              <a:rPr lang="en-US" sz="2000" u="sng">
                <a:solidFill>
                  <a:srgbClr val="FFFFFF"/>
                </a:solidFill>
                <a:latin typeface="Poppins"/>
              </a:rPr>
              <a:t>Courbe d'apprentissage :</a:t>
            </a:r>
            <a:r>
              <a:rPr lang="en-US" sz="2000">
                <a:solidFill>
                  <a:srgbClr val="FFFFFF"/>
                </a:solidFill>
                <a:latin typeface="Poppins"/>
              </a:rPr>
              <a:t> Évaluez la facilité avec laquelle vous pouvez apprendre et maîtriser le langage. Python, par exemple, est souvent recommandé pour les débutants.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6731680" y="955134"/>
            <a:ext cx="527620" cy="112345"/>
            <a:chOff x="0" y="0"/>
            <a:chExt cx="308661" cy="65722"/>
          </a:xfrm>
        </p:grpSpPr>
        <p:sp>
          <p:nvSpPr>
            <p:cNvPr name="Freeform 4" id="4"/>
            <p:cNvSpPr/>
            <p:nvPr/>
          </p:nvSpPr>
          <p:spPr>
            <a:xfrm flipH="false" flipV="false" rot="0">
              <a:off x="0" y="0"/>
              <a:ext cx="308661" cy="65722"/>
            </a:xfrm>
            <a:custGeom>
              <a:avLst/>
              <a:gdLst/>
              <a:ahLst/>
              <a:cxnLst/>
              <a:rect r="r" b="b" t="t" l="l"/>
              <a:pathLst>
                <a:path h="65722" w="308661">
                  <a:moveTo>
                    <a:pt x="32861" y="0"/>
                  </a:moveTo>
                  <a:lnTo>
                    <a:pt x="275799" y="0"/>
                  </a:lnTo>
                  <a:cubicBezTo>
                    <a:pt x="284515" y="0"/>
                    <a:pt x="292873" y="3462"/>
                    <a:pt x="299036" y="9625"/>
                  </a:cubicBezTo>
                  <a:cubicBezTo>
                    <a:pt x="305198" y="15787"/>
                    <a:pt x="308661" y="24146"/>
                    <a:pt x="308661" y="32861"/>
                  </a:cubicBezTo>
                  <a:lnTo>
                    <a:pt x="308661" y="32861"/>
                  </a:lnTo>
                  <a:cubicBezTo>
                    <a:pt x="308661" y="41577"/>
                    <a:pt x="305198" y="49935"/>
                    <a:pt x="299036" y="56098"/>
                  </a:cubicBezTo>
                  <a:cubicBezTo>
                    <a:pt x="292873" y="62260"/>
                    <a:pt x="284515" y="65722"/>
                    <a:pt x="275799" y="65722"/>
                  </a:cubicBezTo>
                  <a:lnTo>
                    <a:pt x="32861" y="65722"/>
                  </a:lnTo>
                  <a:cubicBezTo>
                    <a:pt x="24146" y="65722"/>
                    <a:pt x="15787" y="62260"/>
                    <a:pt x="9625" y="56098"/>
                  </a:cubicBezTo>
                  <a:cubicBezTo>
                    <a:pt x="3462" y="49935"/>
                    <a:pt x="0" y="41577"/>
                    <a:pt x="0" y="32861"/>
                  </a:cubicBezTo>
                  <a:lnTo>
                    <a:pt x="0" y="32861"/>
                  </a:lnTo>
                  <a:cubicBezTo>
                    <a:pt x="0" y="24146"/>
                    <a:pt x="3462" y="15787"/>
                    <a:pt x="9625" y="9625"/>
                  </a:cubicBezTo>
                  <a:cubicBezTo>
                    <a:pt x="15787" y="3462"/>
                    <a:pt x="24146" y="0"/>
                    <a:pt x="32861" y="0"/>
                  </a:cubicBezTo>
                  <a:close/>
                </a:path>
              </a:pathLst>
            </a:custGeom>
            <a:gradFill rotWithShape="true">
              <a:gsLst>
                <a:gs pos="0">
                  <a:srgbClr val="8C52FF">
                    <a:alpha val="100000"/>
                  </a:srgbClr>
                </a:gs>
                <a:gs pos="100000">
                  <a:srgbClr val="5CE1E6">
                    <a:alpha val="100000"/>
                  </a:srgbClr>
                </a:gs>
              </a:gsLst>
              <a:lin ang="0"/>
            </a:gradFill>
          </p:spPr>
        </p:sp>
        <p:sp>
          <p:nvSpPr>
            <p:cNvPr name="TextBox 5" id="5"/>
            <p:cNvSpPr txBox="true"/>
            <p:nvPr/>
          </p:nvSpPr>
          <p:spPr>
            <a:xfrm>
              <a:off x="0" y="-57150"/>
              <a:ext cx="308661" cy="122872"/>
            </a:xfrm>
            <a:prstGeom prst="rect">
              <a:avLst/>
            </a:prstGeom>
          </p:spPr>
          <p:txBody>
            <a:bodyPr anchor="ctr" rtlCol="false" tIns="50800" lIns="50800" bIns="50800" rIns="50800"/>
            <a:lstStyle/>
            <a:p>
              <a:pPr algn="ctr">
                <a:lnSpc>
                  <a:spcPts val="3328"/>
                </a:lnSpc>
              </a:pPr>
            </a:p>
          </p:txBody>
        </p:sp>
      </p:grpSp>
      <p:grpSp>
        <p:nvGrpSpPr>
          <p:cNvPr name="Group 6" id="6"/>
          <p:cNvGrpSpPr/>
          <p:nvPr/>
        </p:nvGrpSpPr>
        <p:grpSpPr>
          <a:xfrm rot="0">
            <a:off x="16832522" y="1122845"/>
            <a:ext cx="426778" cy="112345"/>
            <a:chOff x="0" y="0"/>
            <a:chExt cx="249668" cy="65722"/>
          </a:xfrm>
        </p:grpSpPr>
        <p:sp>
          <p:nvSpPr>
            <p:cNvPr name="Freeform 7" id="7"/>
            <p:cNvSpPr/>
            <p:nvPr/>
          </p:nvSpPr>
          <p:spPr>
            <a:xfrm flipH="false" flipV="false" rot="0">
              <a:off x="0" y="0"/>
              <a:ext cx="249668" cy="65722"/>
            </a:xfrm>
            <a:custGeom>
              <a:avLst/>
              <a:gdLst/>
              <a:ahLst/>
              <a:cxnLst/>
              <a:rect r="r" b="b" t="t" l="l"/>
              <a:pathLst>
                <a:path h="65722" w="249668">
                  <a:moveTo>
                    <a:pt x="32861" y="0"/>
                  </a:moveTo>
                  <a:lnTo>
                    <a:pt x="216806" y="0"/>
                  </a:lnTo>
                  <a:cubicBezTo>
                    <a:pt x="225522" y="0"/>
                    <a:pt x="233880" y="3462"/>
                    <a:pt x="240043" y="9625"/>
                  </a:cubicBezTo>
                  <a:cubicBezTo>
                    <a:pt x="246206" y="15787"/>
                    <a:pt x="249668" y="24146"/>
                    <a:pt x="249668" y="32861"/>
                  </a:cubicBezTo>
                  <a:lnTo>
                    <a:pt x="249668" y="32861"/>
                  </a:lnTo>
                  <a:cubicBezTo>
                    <a:pt x="249668" y="41577"/>
                    <a:pt x="246206" y="49935"/>
                    <a:pt x="240043" y="56098"/>
                  </a:cubicBezTo>
                  <a:cubicBezTo>
                    <a:pt x="233880" y="62260"/>
                    <a:pt x="225522" y="65722"/>
                    <a:pt x="216806" y="65722"/>
                  </a:cubicBezTo>
                  <a:lnTo>
                    <a:pt x="32861" y="65722"/>
                  </a:lnTo>
                  <a:cubicBezTo>
                    <a:pt x="24146" y="65722"/>
                    <a:pt x="15787" y="62260"/>
                    <a:pt x="9625" y="56098"/>
                  </a:cubicBezTo>
                  <a:cubicBezTo>
                    <a:pt x="3462" y="49935"/>
                    <a:pt x="0" y="41577"/>
                    <a:pt x="0" y="32861"/>
                  </a:cubicBezTo>
                  <a:lnTo>
                    <a:pt x="0" y="32861"/>
                  </a:lnTo>
                  <a:cubicBezTo>
                    <a:pt x="0" y="24146"/>
                    <a:pt x="3462" y="15787"/>
                    <a:pt x="9625" y="9625"/>
                  </a:cubicBezTo>
                  <a:cubicBezTo>
                    <a:pt x="15787" y="3462"/>
                    <a:pt x="24146" y="0"/>
                    <a:pt x="32861" y="0"/>
                  </a:cubicBezTo>
                  <a:close/>
                </a:path>
              </a:pathLst>
            </a:custGeom>
            <a:gradFill rotWithShape="true">
              <a:gsLst>
                <a:gs pos="0">
                  <a:srgbClr val="8C52FF">
                    <a:alpha val="100000"/>
                  </a:srgbClr>
                </a:gs>
                <a:gs pos="100000">
                  <a:srgbClr val="5CE1E6">
                    <a:alpha val="100000"/>
                  </a:srgbClr>
                </a:gs>
              </a:gsLst>
              <a:lin ang="0"/>
            </a:gradFill>
          </p:spPr>
        </p:sp>
        <p:sp>
          <p:nvSpPr>
            <p:cNvPr name="TextBox 8" id="8"/>
            <p:cNvSpPr txBox="true"/>
            <p:nvPr/>
          </p:nvSpPr>
          <p:spPr>
            <a:xfrm>
              <a:off x="0" y="-57150"/>
              <a:ext cx="249668" cy="122872"/>
            </a:xfrm>
            <a:prstGeom prst="rect">
              <a:avLst/>
            </a:prstGeom>
          </p:spPr>
          <p:txBody>
            <a:bodyPr anchor="ctr" rtlCol="false" tIns="50800" lIns="50800" bIns="50800" rIns="50800"/>
            <a:lstStyle/>
            <a:p>
              <a:pPr algn="ctr">
                <a:lnSpc>
                  <a:spcPts val="3328"/>
                </a:lnSpc>
              </a:pPr>
            </a:p>
          </p:txBody>
        </p:sp>
      </p:grpSp>
      <p:grpSp>
        <p:nvGrpSpPr>
          <p:cNvPr name="Group 9" id="9"/>
          <p:cNvGrpSpPr/>
          <p:nvPr/>
        </p:nvGrpSpPr>
        <p:grpSpPr>
          <a:xfrm rot="0">
            <a:off x="16929762" y="1291546"/>
            <a:ext cx="329538" cy="112345"/>
            <a:chOff x="0" y="0"/>
            <a:chExt cx="192782" cy="65722"/>
          </a:xfrm>
        </p:grpSpPr>
        <p:sp>
          <p:nvSpPr>
            <p:cNvPr name="Freeform 10" id="10"/>
            <p:cNvSpPr/>
            <p:nvPr/>
          </p:nvSpPr>
          <p:spPr>
            <a:xfrm flipH="false" flipV="false" rot="0">
              <a:off x="0" y="0"/>
              <a:ext cx="192782" cy="65722"/>
            </a:xfrm>
            <a:custGeom>
              <a:avLst/>
              <a:gdLst/>
              <a:ahLst/>
              <a:cxnLst/>
              <a:rect r="r" b="b" t="t" l="l"/>
              <a:pathLst>
                <a:path h="65722" w="192782">
                  <a:moveTo>
                    <a:pt x="32861" y="0"/>
                  </a:moveTo>
                  <a:lnTo>
                    <a:pt x="159920" y="0"/>
                  </a:lnTo>
                  <a:cubicBezTo>
                    <a:pt x="168636" y="0"/>
                    <a:pt x="176994" y="3462"/>
                    <a:pt x="183157" y="9625"/>
                  </a:cubicBezTo>
                  <a:cubicBezTo>
                    <a:pt x="189319" y="15787"/>
                    <a:pt x="192782" y="24146"/>
                    <a:pt x="192782" y="32861"/>
                  </a:cubicBezTo>
                  <a:lnTo>
                    <a:pt x="192782" y="32861"/>
                  </a:lnTo>
                  <a:cubicBezTo>
                    <a:pt x="192782" y="41577"/>
                    <a:pt x="189319" y="49935"/>
                    <a:pt x="183157" y="56098"/>
                  </a:cubicBezTo>
                  <a:cubicBezTo>
                    <a:pt x="176994" y="62260"/>
                    <a:pt x="168636" y="65722"/>
                    <a:pt x="159920" y="65722"/>
                  </a:cubicBezTo>
                  <a:lnTo>
                    <a:pt x="32861" y="65722"/>
                  </a:lnTo>
                  <a:cubicBezTo>
                    <a:pt x="24146" y="65722"/>
                    <a:pt x="15787" y="62260"/>
                    <a:pt x="9625" y="56098"/>
                  </a:cubicBezTo>
                  <a:cubicBezTo>
                    <a:pt x="3462" y="49935"/>
                    <a:pt x="0" y="41577"/>
                    <a:pt x="0" y="32861"/>
                  </a:cubicBezTo>
                  <a:lnTo>
                    <a:pt x="0" y="32861"/>
                  </a:lnTo>
                  <a:cubicBezTo>
                    <a:pt x="0" y="24146"/>
                    <a:pt x="3462" y="15787"/>
                    <a:pt x="9625" y="9625"/>
                  </a:cubicBezTo>
                  <a:cubicBezTo>
                    <a:pt x="15787" y="3462"/>
                    <a:pt x="24146" y="0"/>
                    <a:pt x="32861" y="0"/>
                  </a:cubicBezTo>
                  <a:close/>
                </a:path>
              </a:pathLst>
            </a:custGeom>
            <a:gradFill rotWithShape="true">
              <a:gsLst>
                <a:gs pos="0">
                  <a:srgbClr val="8C52FF">
                    <a:alpha val="100000"/>
                  </a:srgbClr>
                </a:gs>
                <a:gs pos="100000">
                  <a:srgbClr val="5CE1E6">
                    <a:alpha val="100000"/>
                  </a:srgbClr>
                </a:gs>
              </a:gsLst>
              <a:lin ang="0"/>
            </a:gradFill>
          </p:spPr>
        </p:sp>
        <p:sp>
          <p:nvSpPr>
            <p:cNvPr name="TextBox 11" id="11"/>
            <p:cNvSpPr txBox="true"/>
            <p:nvPr/>
          </p:nvSpPr>
          <p:spPr>
            <a:xfrm>
              <a:off x="0" y="-57150"/>
              <a:ext cx="192782" cy="122872"/>
            </a:xfrm>
            <a:prstGeom prst="rect">
              <a:avLst/>
            </a:prstGeom>
          </p:spPr>
          <p:txBody>
            <a:bodyPr anchor="ctr" rtlCol="false" tIns="50800" lIns="50800" bIns="50800" rIns="50800"/>
            <a:lstStyle/>
            <a:p>
              <a:pPr algn="ctr">
                <a:lnSpc>
                  <a:spcPts val="3328"/>
                </a:lnSpc>
              </a:pPr>
            </a:p>
          </p:txBody>
        </p:sp>
      </p:grpSp>
      <p:grpSp>
        <p:nvGrpSpPr>
          <p:cNvPr name="Group 12" id="12"/>
          <p:cNvGrpSpPr/>
          <p:nvPr/>
        </p:nvGrpSpPr>
        <p:grpSpPr>
          <a:xfrm rot="0">
            <a:off x="12090071" y="732569"/>
            <a:ext cx="597756" cy="59775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8C52FF">
                    <a:alpha val="100000"/>
                  </a:srgbClr>
                </a:gs>
                <a:gs pos="100000">
                  <a:srgbClr val="5CE1E6">
                    <a:alpha val="100000"/>
                  </a:srgbClr>
                </a:gs>
              </a:gsLst>
              <a:lin ang="0"/>
            </a:gradFill>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a:lnSpc>
                  <a:spcPts val="3328"/>
                </a:lnSpc>
              </a:pPr>
            </a:p>
          </p:txBody>
        </p:sp>
      </p:grpSp>
      <p:sp>
        <p:nvSpPr>
          <p:cNvPr name="AutoShape 15" id="15"/>
          <p:cNvSpPr/>
          <p:nvPr/>
        </p:nvSpPr>
        <p:spPr>
          <a:xfrm>
            <a:off x="1000125" y="1480091"/>
            <a:ext cx="11953944" cy="0"/>
          </a:xfrm>
          <a:prstGeom prst="line">
            <a:avLst/>
          </a:prstGeom>
          <a:ln cap="rnd" w="152400">
            <a:gradFill>
              <a:gsLst>
                <a:gs pos="0">
                  <a:srgbClr val="8C52FF">
                    <a:alpha val="100000"/>
                  </a:srgbClr>
                </a:gs>
                <a:gs pos="100000">
                  <a:srgbClr val="5CE1E6">
                    <a:alpha val="100000"/>
                  </a:srgbClr>
                </a:gs>
              </a:gsLst>
              <a:lin ang="0"/>
            </a:gradFill>
            <a:prstDash val="solid"/>
            <a:headEnd type="none" len="sm" w="sm"/>
            <a:tailEnd type="none" len="sm" w="sm"/>
          </a:ln>
        </p:spPr>
      </p:sp>
      <p:sp>
        <p:nvSpPr>
          <p:cNvPr name="TextBox 16" id="16"/>
          <p:cNvSpPr txBox="true"/>
          <p:nvPr/>
        </p:nvSpPr>
        <p:spPr>
          <a:xfrm rot="0">
            <a:off x="11009660" y="962025"/>
            <a:ext cx="1655514"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Bold"/>
              </a:rPr>
              <a:t>Choix</a:t>
            </a:r>
          </a:p>
        </p:txBody>
      </p:sp>
      <p:sp>
        <p:nvSpPr>
          <p:cNvPr name="AutoShape 17" id="17"/>
          <p:cNvSpPr/>
          <p:nvPr/>
        </p:nvSpPr>
        <p:spPr>
          <a:xfrm>
            <a:off x="1000125" y="1480091"/>
            <a:ext cx="15045651" cy="0"/>
          </a:xfrm>
          <a:prstGeom prst="line">
            <a:avLst/>
          </a:prstGeom>
          <a:ln cap="rnd" w="152400">
            <a:gradFill>
              <a:gsLst>
                <a:gs pos="0">
                  <a:srgbClr val="8C52FF">
                    <a:alpha val="100000"/>
                  </a:srgbClr>
                </a:gs>
                <a:gs pos="100000">
                  <a:srgbClr val="5CE1E6">
                    <a:alpha val="100000"/>
                  </a:srgbClr>
                </a:gs>
              </a:gsLst>
              <a:lin ang="0"/>
            </a:gradFill>
            <a:prstDash val="solid"/>
            <a:headEnd type="none" len="sm" w="sm"/>
            <a:tailEnd type="none" len="sm" w="sm"/>
          </a:ln>
        </p:spPr>
      </p:sp>
      <p:pic>
        <p:nvPicPr>
          <p:cNvPr name="Picture 18" id="18"/>
          <p:cNvPicPr>
            <a:picLocks noChangeAspect="true"/>
          </p:cNvPicPr>
          <p:nvPr/>
        </p:nvPicPr>
        <p:blipFill>
          <a:blip r:embed="rId3"/>
          <a:srcRect l="0" t="0" r="0" b="0"/>
          <a:stretch>
            <a:fillRect/>
          </a:stretch>
        </p:blipFill>
        <p:spPr>
          <a:xfrm flipH="false" flipV="false" rot="8493141">
            <a:off x="11534401" y="1230102"/>
            <a:ext cx="606032" cy="499977"/>
          </a:xfrm>
          <a:prstGeom prst="rect">
            <a:avLst/>
          </a:prstGeom>
        </p:spPr>
      </p:pic>
      <p:sp>
        <p:nvSpPr>
          <p:cNvPr name="AutoShape 19" id="19"/>
          <p:cNvSpPr/>
          <p:nvPr/>
        </p:nvSpPr>
        <p:spPr>
          <a:xfrm flipV="true">
            <a:off x="2061423" y="3247318"/>
            <a:ext cx="1998225" cy="0"/>
          </a:xfrm>
          <a:prstGeom prst="line">
            <a:avLst/>
          </a:prstGeom>
          <a:ln cap="flat" w="38100">
            <a:gradFill>
              <a:gsLst>
                <a:gs pos="0">
                  <a:srgbClr val="8C52FF">
                    <a:alpha val="100000"/>
                  </a:srgbClr>
                </a:gs>
                <a:gs pos="100000">
                  <a:srgbClr val="5CE1E6">
                    <a:alpha val="100000"/>
                  </a:srgbClr>
                </a:gs>
              </a:gsLst>
              <a:lin ang="0"/>
            </a:gradFill>
            <a:prstDash val="solid"/>
            <a:headEnd type="none" len="sm" w="sm"/>
            <a:tailEnd type="none" len="sm" w="sm"/>
          </a:ln>
        </p:spPr>
      </p:sp>
      <p:sp>
        <p:nvSpPr>
          <p:cNvPr name="Freeform 20" id="20"/>
          <p:cNvSpPr/>
          <p:nvPr/>
        </p:nvSpPr>
        <p:spPr>
          <a:xfrm flipH="false" flipV="false" rot="0">
            <a:off x="1225068" y="1864291"/>
            <a:ext cx="3287851" cy="842885"/>
          </a:xfrm>
          <a:custGeom>
            <a:avLst/>
            <a:gdLst/>
            <a:ahLst/>
            <a:cxnLst/>
            <a:rect r="r" b="b" t="t" l="l"/>
            <a:pathLst>
              <a:path h="842885" w="3287851">
                <a:moveTo>
                  <a:pt x="0" y="0"/>
                </a:moveTo>
                <a:lnTo>
                  <a:pt x="3287851" y="0"/>
                </a:lnTo>
                <a:lnTo>
                  <a:pt x="3287851" y="842885"/>
                </a:lnTo>
                <a:lnTo>
                  <a:pt x="0" y="8428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1" id="21"/>
          <p:cNvSpPr txBox="true"/>
          <p:nvPr/>
        </p:nvSpPr>
        <p:spPr>
          <a:xfrm rot="0">
            <a:off x="4709071" y="962025"/>
            <a:ext cx="2569270"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rPr>
              <a:t>Tendances</a:t>
            </a:r>
          </a:p>
        </p:txBody>
      </p:sp>
      <p:sp>
        <p:nvSpPr>
          <p:cNvPr name="TextBox 22" id="22"/>
          <p:cNvSpPr txBox="true"/>
          <p:nvPr/>
        </p:nvSpPr>
        <p:spPr>
          <a:xfrm rot="0">
            <a:off x="7859365" y="962025"/>
            <a:ext cx="2569270"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rPr>
              <a:t>Statistiques</a:t>
            </a:r>
          </a:p>
        </p:txBody>
      </p:sp>
      <p:sp>
        <p:nvSpPr>
          <p:cNvPr name="TextBox 23" id="23"/>
          <p:cNvSpPr txBox="true"/>
          <p:nvPr/>
        </p:nvSpPr>
        <p:spPr>
          <a:xfrm rot="0">
            <a:off x="1028700" y="961530"/>
            <a:ext cx="2395091"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rPr>
              <a:t>Introduction</a:t>
            </a:r>
          </a:p>
        </p:txBody>
      </p:sp>
      <p:sp>
        <p:nvSpPr>
          <p:cNvPr name="TextBox 24" id="24"/>
          <p:cNvSpPr txBox="true"/>
          <p:nvPr/>
        </p:nvSpPr>
        <p:spPr>
          <a:xfrm rot="0">
            <a:off x="13268852" y="979418"/>
            <a:ext cx="2395091"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rPr>
              <a:t>Conclusion</a:t>
            </a:r>
          </a:p>
        </p:txBody>
      </p:sp>
      <p:grpSp>
        <p:nvGrpSpPr>
          <p:cNvPr name="Group 25" id="25"/>
          <p:cNvGrpSpPr/>
          <p:nvPr/>
        </p:nvGrpSpPr>
        <p:grpSpPr>
          <a:xfrm rot="0">
            <a:off x="17598650" y="9762006"/>
            <a:ext cx="689350" cy="597220"/>
            <a:chOff x="0" y="0"/>
            <a:chExt cx="919133" cy="796293"/>
          </a:xfrm>
        </p:grpSpPr>
        <p:sp>
          <p:nvSpPr>
            <p:cNvPr name="TextBox 26" id="26"/>
            <p:cNvSpPr txBox="true"/>
            <p:nvPr/>
          </p:nvSpPr>
          <p:spPr>
            <a:xfrm rot="0">
              <a:off x="0" y="-57150"/>
              <a:ext cx="788612" cy="845795"/>
            </a:xfrm>
            <a:prstGeom prst="rect">
              <a:avLst/>
            </a:prstGeom>
          </p:spPr>
          <p:txBody>
            <a:bodyPr anchor="t" rtlCol="false" tIns="0" lIns="0" bIns="0" rIns="0">
              <a:spAutoFit/>
            </a:bodyPr>
            <a:lstStyle/>
            <a:p>
              <a:pPr algn="ctr">
                <a:lnSpc>
                  <a:spcPts val="5281"/>
                </a:lnSpc>
              </a:pPr>
              <a:r>
                <a:rPr lang="en-US" sz="3883" spc="-7">
                  <a:solidFill>
                    <a:srgbClr val="8C52FF">
                      <a:alpha val="49804"/>
                    </a:srgbClr>
                  </a:solidFill>
                  <a:latin typeface="TAN Mon Cheri"/>
                </a:rPr>
                <a:t>K</a:t>
              </a:r>
            </a:p>
          </p:txBody>
        </p:sp>
        <p:sp>
          <p:nvSpPr>
            <p:cNvPr name="TextBox 27" id="27"/>
            <p:cNvSpPr txBox="true"/>
            <p:nvPr/>
          </p:nvSpPr>
          <p:spPr>
            <a:xfrm rot="0">
              <a:off x="118925" y="-66675"/>
              <a:ext cx="800207" cy="862968"/>
            </a:xfrm>
            <a:prstGeom prst="rect">
              <a:avLst/>
            </a:prstGeom>
          </p:spPr>
          <p:txBody>
            <a:bodyPr anchor="t" rtlCol="false" tIns="0" lIns="0" bIns="0" rIns="0">
              <a:spAutoFit/>
            </a:bodyPr>
            <a:lstStyle/>
            <a:p>
              <a:pPr algn="ctr">
                <a:lnSpc>
                  <a:spcPts val="5332"/>
                </a:lnSpc>
              </a:pPr>
              <a:r>
                <a:rPr lang="en-US" sz="3920" spc="-7">
                  <a:solidFill>
                    <a:srgbClr val="8C52FF">
                      <a:alpha val="49804"/>
                    </a:srgbClr>
                  </a:solidFill>
                  <a:latin typeface="TAN Mon Cheri"/>
                </a:rPr>
                <a:t>B</a:t>
              </a:r>
            </a:p>
          </p:txBody>
        </p:sp>
      </p:grpSp>
      <p:sp>
        <p:nvSpPr>
          <p:cNvPr name="TextBox 28" id="28"/>
          <p:cNvSpPr txBox="true"/>
          <p:nvPr/>
        </p:nvSpPr>
        <p:spPr>
          <a:xfrm rot="0">
            <a:off x="2078233" y="2666055"/>
            <a:ext cx="7065767" cy="368300"/>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Poppins Bold"/>
              </a:rPr>
              <a:t>Expérimenter et apprendre</a:t>
            </a:r>
          </a:p>
        </p:txBody>
      </p:sp>
      <p:sp>
        <p:nvSpPr>
          <p:cNvPr name="TextBox 29" id="29"/>
          <p:cNvSpPr txBox="true"/>
          <p:nvPr/>
        </p:nvSpPr>
        <p:spPr>
          <a:xfrm rot="0">
            <a:off x="2061423" y="3393823"/>
            <a:ext cx="14477066" cy="2130425"/>
          </a:xfrm>
          <a:prstGeom prst="rect">
            <a:avLst/>
          </a:prstGeom>
        </p:spPr>
        <p:txBody>
          <a:bodyPr anchor="t" rtlCol="false" tIns="0" lIns="0" bIns="0" rIns="0">
            <a:spAutoFit/>
          </a:bodyPr>
          <a:lstStyle/>
          <a:p>
            <a:pPr algn="l" marL="431801" indent="-215900" lvl="1">
              <a:lnSpc>
                <a:spcPts val="2800"/>
              </a:lnSpc>
              <a:buFont typeface="Arial"/>
              <a:buChar char="•"/>
            </a:pPr>
            <a:r>
              <a:rPr lang="en-US" sz="2000" u="sng">
                <a:solidFill>
                  <a:srgbClr val="FFFFFF"/>
                </a:solidFill>
                <a:latin typeface="Poppins"/>
              </a:rPr>
              <a:t>Essayez différents langages :</a:t>
            </a:r>
            <a:r>
              <a:rPr lang="en-US" sz="2000">
                <a:solidFill>
                  <a:srgbClr val="FFFFFF"/>
                </a:solidFill>
                <a:latin typeface="Poppins"/>
              </a:rPr>
              <a:t> Créez de petits projets ou suivez des tutoriels pour vous familiariser avec les bases de chaque langage.</a:t>
            </a:r>
          </a:p>
          <a:p>
            <a:pPr algn="l" marL="431801" indent="-215900" lvl="1">
              <a:lnSpc>
                <a:spcPts val="2800"/>
              </a:lnSpc>
              <a:buFont typeface="Arial"/>
              <a:buChar char="•"/>
            </a:pPr>
            <a:r>
              <a:rPr lang="en-US" sz="2000" u="sng">
                <a:solidFill>
                  <a:srgbClr val="FFFFFF"/>
                </a:solidFill>
                <a:latin typeface="Poppins"/>
              </a:rPr>
              <a:t>Apprenez les avantages et les inconvénients :</a:t>
            </a:r>
            <a:r>
              <a:rPr lang="en-US" sz="2000">
                <a:solidFill>
                  <a:srgbClr val="FFFFFF"/>
                </a:solidFill>
                <a:latin typeface="Poppins"/>
              </a:rPr>
              <a:t> Comprendre les forces et les faiblesses de chaque langage vous aidera à faire un choix éclairé.</a:t>
            </a:r>
          </a:p>
          <a:p>
            <a:pPr algn="l" marL="431801" indent="-215900" lvl="1">
              <a:lnSpc>
                <a:spcPts val="2800"/>
              </a:lnSpc>
              <a:spcBef>
                <a:spcPct val="0"/>
              </a:spcBef>
              <a:buFont typeface="Arial"/>
              <a:buChar char="•"/>
            </a:pPr>
            <a:r>
              <a:rPr lang="en-US" sz="2000" u="sng">
                <a:solidFill>
                  <a:srgbClr val="FFFFFF"/>
                </a:solidFill>
                <a:latin typeface="Poppins"/>
              </a:rPr>
              <a:t>Performances :</a:t>
            </a:r>
            <a:r>
              <a:rPr lang="en-US" sz="2000">
                <a:solidFill>
                  <a:srgbClr val="FFFFFF"/>
                </a:solidFill>
                <a:latin typeface="Poppins"/>
              </a:rPr>
              <a:t> Considérez les exigences de performance et d'efficacité pour votre projet. Des langages comme C et Rust offrent une grande performance pour des applications exigeantes.</a:t>
            </a:r>
          </a:p>
        </p:txBody>
      </p:sp>
      <p:sp>
        <p:nvSpPr>
          <p:cNvPr name="TextBox 30" id="30"/>
          <p:cNvSpPr txBox="true"/>
          <p:nvPr/>
        </p:nvSpPr>
        <p:spPr>
          <a:xfrm rot="0">
            <a:off x="1424653" y="1892038"/>
            <a:ext cx="401595" cy="575974"/>
          </a:xfrm>
          <a:prstGeom prst="rect">
            <a:avLst/>
          </a:prstGeom>
        </p:spPr>
        <p:txBody>
          <a:bodyPr anchor="t" rtlCol="false" tIns="0" lIns="0" bIns="0" rIns="0">
            <a:spAutoFit/>
          </a:bodyPr>
          <a:lstStyle/>
          <a:p>
            <a:pPr algn="ctr">
              <a:lnSpc>
                <a:spcPts val="4663"/>
              </a:lnSpc>
            </a:pPr>
            <a:r>
              <a:rPr lang="en-US" sz="2743">
                <a:solidFill>
                  <a:srgbClr val="FFFFFF"/>
                </a:solidFill>
                <a:latin typeface="Poppins Bold"/>
              </a:rPr>
              <a:t>5</a:t>
            </a:r>
          </a:p>
        </p:txBody>
      </p:sp>
      <p:sp>
        <p:nvSpPr>
          <p:cNvPr name="TextBox 31" id="31"/>
          <p:cNvSpPr txBox="true"/>
          <p:nvPr/>
        </p:nvSpPr>
        <p:spPr>
          <a:xfrm rot="0">
            <a:off x="2061423" y="1957664"/>
            <a:ext cx="2357182" cy="473296"/>
          </a:xfrm>
          <a:prstGeom prst="rect">
            <a:avLst/>
          </a:prstGeom>
        </p:spPr>
        <p:txBody>
          <a:bodyPr anchor="t" rtlCol="false" tIns="0" lIns="0" bIns="0" rIns="0">
            <a:spAutoFit/>
          </a:bodyPr>
          <a:lstStyle/>
          <a:p>
            <a:pPr algn="ctr">
              <a:lnSpc>
                <a:spcPts val="3831"/>
              </a:lnSpc>
            </a:pPr>
            <a:r>
              <a:rPr lang="en-US" sz="2254">
                <a:solidFill>
                  <a:srgbClr val="8C52FF"/>
                </a:solidFill>
                <a:latin typeface="Poppins"/>
              </a:rPr>
              <a:t>Expérimentation</a:t>
            </a:r>
          </a:p>
        </p:txBody>
      </p:sp>
      <p:sp>
        <p:nvSpPr>
          <p:cNvPr name="Freeform 32" id="32"/>
          <p:cNvSpPr/>
          <p:nvPr/>
        </p:nvSpPr>
        <p:spPr>
          <a:xfrm flipH="false" flipV="false" rot="0">
            <a:off x="1232356" y="5790948"/>
            <a:ext cx="3280564" cy="841017"/>
          </a:xfrm>
          <a:custGeom>
            <a:avLst/>
            <a:gdLst/>
            <a:ahLst/>
            <a:cxnLst/>
            <a:rect r="r" b="b" t="t" l="l"/>
            <a:pathLst>
              <a:path h="841017" w="3280564">
                <a:moveTo>
                  <a:pt x="0" y="0"/>
                </a:moveTo>
                <a:lnTo>
                  <a:pt x="3280563" y="0"/>
                </a:lnTo>
                <a:lnTo>
                  <a:pt x="3280563" y="841018"/>
                </a:lnTo>
                <a:lnTo>
                  <a:pt x="0" y="841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3" id="33"/>
          <p:cNvSpPr txBox="true"/>
          <p:nvPr/>
        </p:nvSpPr>
        <p:spPr>
          <a:xfrm rot="0">
            <a:off x="1431940" y="5818695"/>
            <a:ext cx="401595" cy="575974"/>
          </a:xfrm>
          <a:prstGeom prst="rect">
            <a:avLst/>
          </a:prstGeom>
        </p:spPr>
        <p:txBody>
          <a:bodyPr anchor="t" rtlCol="false" tIns="0" lIns="0" bIns="0" rIns="0">
            <a:spAutoFit/>
          </a:bodyPr>
          <a:lstStyle/>
          <a:p>
            <a:pPr algn="ctr">
              <a:lnSpc>
                <a:spcPts val="4663"/>
              </a:lnSpc>
            </a:pPr>
            <a:r>
              <a:rPr lang="en-US" sz="2743">
                <a:solidFill>
                  <a:srgbClr val="FFFFFF"/>
                </a:solidFill>
                <a:latin typeface="Poppins Bold"/>
              </a:rPr>
              <a:t>6</a:t>
            </a:r>
          </a:p>
        </p:txBody>
      </p:sp>
      <p:sp>
        <p:nvSpPr>
          <p:cNvPr name="TextBox 34" id="34"/>
          <p:cNvSpPr txBox="true"/>
          <p:nvPr/>
        </p:nvSpPr>
        <p:spPr>
          <a:xfrm rot="0">
            <a:off x="2068711" y="5884321"/>
            <a:ext cx="2357182" cy="473296"/>
          </a:xfrm>
          <a:prstGeom prst="rect">
            <a:avLst/>
          </a:prstGeom>
        </p:spPr>
        <p:txBody>
          <a:bodyPr anchor="t" rtlCol="false" tIns="0" lIns="0" bIns="0" rIns="0">
            <a:spAutoFit/>
          </a:bodyPr>
          <a:lstStyle/>
          <a:p>
            <a:pPr algn="ctr">
              <a:lnSpc>
                <a:spcPts val="3831"/>
              </a:lnSpc>
            </a:pPr>
            <a:r>
              <a:rPr lang="en-US" sz="2254">
                <a:solidFill>
                  <a:srgbClr val="8C52FF"/>
                </a:solidFill>
                <a:latin typeface="Poppins"/>
              </a:rPr>
              <a:t>Adaptabilité</a:t>
            </a:r>
          </a:p>
        </p:txBody>
      </p:sp>
      <p:sp>
        <p:nvSpPr>
          <p:cNvPr name="AutoShape 35" id="35"/>
          <p:cNvSpPr/>
          <p:nvPr/>
        </p:nvSpPr>
        <p:spPr>
          <a:xfrm flipV="true">
            <a:off x="2061423" y="7175128"/>
            <a:ext cx="1998225" cy="0"/>
          </a:xfrm>
          <a:prstGeom prst="line">
            <a:avLst/>
          </a:prstGeom>
          <a:ln cap="flat" w="38100">
            <a:gradFill>
              <a:gsLst>
                <a:gs pos="0">
                  <a:srgbClr val="8C52FF">
                    <a:alpha val="100000"/>
                  </a:srgbClr>
                </a:gs>
                <a:gs pos="100000">
                  <a:srgbClr val="5CE1E6">
                    <a:alpha val="100000"/>
                  </a:srgbClr>
                </a:gs>
              </a:gsLst>
              <a:lin ang="0"/>
            </a:gradFill>
            <a:prstDash val="solid"/>
            <a:headEnd type="none" len="sm" w="sm"/>
            <a:tailEnd type="none" len="sm" w="sm"/>
          </a:ln>
        </p:spPr>
      </p:sp>
      <p:sp>
        <p:nvSpPr>
          <p:cNvPr name="TextBox 36" id="36"/>
          <p:cNvSpPr txBox="true"/>
          <p:nvPr/>
        </p:nvSpPr>
        <p:spPr>
          <a:xfrm rot="0">
            <a:off x="2078233" y="6593866"/>
            <a:ext cx="7065767" cy="368300"/>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Poppins Bold"/>
              </a:rPr>
              <a:t>Considérer la compatibilité et la communauté</a:t>
            </a:r>
          </a:p>
        </p:txBody>
      </p:sp>
      <p:sp>
        <p:nvSpPr>
          <p:cNvPr name="TextBox 37" id="37"/>
          <p:cNvSpPr txBox="true"/>
          <p:nvPr/>
        </p:nvSpPr>
        <p:spPr>
          <a:xfrm rot="0">
            <a:off x="2061423" y="7321634"/>
            <a:ext cx="14477066" cy="2482850"/>
          </a:xfrm>
          <a:prstGeom prst="rect">
            <a:avLst/>
          </a:prstGeom>
        </p:spPr>
        <p:txBody>
          <a:bodyPr anchor="t" rtlCol="false" tIns="0" lIns="0" bIns="0" rIns="0">
            <a:spAutoFit/>
          </a:bodyPr>
          <a:lstStyle/>
          <a:p>
            <a:pPr algn="l" marL="431801" indent="-215900" lvl="1">
              <a:lnSpc>
                <a:spcPts val="2800"/>
              </a:lnSpc>
              <a:buFont typeface="Arial"/>
              <a:buChar char="•"/>
            </a:pPr>
            <a:r>
              <a:rPr lang="en-US" sz="2000" u="sng">
                <a:solidFill>
                  <a:srgbClr val="FFFFFF"/>
                </a:solidFill>
                <a:latin typeface="Poppins"/>
              </a:rPr>
              <a:t>Vérifiez la compatibilité avec les bibliothèques et Frameworks :</a:t>
            </a:r>
            <a:r>
              <a:rPr lang="en-US" sz="2000">
                <a:solidFill>
                  <a:srgbClr val="FFFFFF"/>
                </a:solidFill>
                <a:latin typeface="Poppins"/>
              </a:rPr>
              <a:t> Assurez-vous que le langage que vous choisissez est compatible avec les outils que vous prévoyez d'utiliser.</a:t>
            </a:r>
          </a:p>
          <a:p>
            <a:pPr algn="l" marL="431801" indent="-215900" lvl="1">
              <a:lnSpc>
                <a:spcPts val="2800"/>
              </a:lnSpc>
              <a:buFont typeface="Arial"/>
              <a:buChar char="•"/>
            </a:pPr>
            <a:r>
              <a:rPr lang="en-US" sz="2000" u="sng">
                <a:solidFill>
                  <a:srgbClr val="FFFFFF"/>
                </a:solidFill>
                <a:latin typeface="Poppins"/>
              </a:rPr>
              <a:t>Assurez-vous de l'existence d'une communauté active :</a:t>
            </a:r>
            <a:r>
              <a:rPr lang="en-US" sz="2000">
                <a:solidFill>
                  <a:srgbClr val="FFFFFF"/>
                </a:solidFill>
                <a:latin typeface="Poppins"/>
              </a:rPr>
              <a:t> Une communauté active peut être une ressource précieuse pour résoudre les problèmes et répondre à vos questions. Des langages comme JavaScript et Python ont de vastes communautés de développeurs prêtes à aider.</a:t>
            </a:r>
          </a:p>
          <a:p>
            <a:pPr algn="l" marL="431801" indent="-215900" lvl="1">
              <a:lnSpc>
                <a:spcPts val="2800"/>
              </a:lnSpc>
              <a:spcBef>
                <a:spcPct val="0"/>
              </a:spcBef>
              <a:buFont typeface="Arial"/>
              <a:buChar char="•"/>
            </a:pPr>
            <a:r>
              <a:rPr lang="en-US" sz="2000" u="sng">
                <a:solidFill>
                  <a:srgbClr val="FFFFFF"/>
                </a:solidFill>
                <a:latin typeface="Poppins"/>
              </a:rPr>
              <a:t>Compatibilité et Écosystème :</a:t>
            </a:r>
            <a:r>
              <a:rPr lang="en-US" sz="2000">
                <a:solidFill>
                  <a:srgbClr val="FFFFFF"/>
                </a:solidFill>
                <a:latin typeface="Poppins"/>
              </a:rPr>
              <a:t> Examinez les outils, bibliothèques, et Frameworks disponibles pour le langage, car un riche écosystème peut accélérer le développement et enrichir votre projet.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5694177" y="2669018"/>
            <a:ext cx="1899427" cy="189942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8C52FF">
                    <a:alpha val="100000"/>
                  </a:srgbClr>
                </a:gs>
                <a:gs pos="100000">
                  <a:srgbClr val="5CE1E6">
                    <a:alpha val="100000"/>
                  </a:srgbClr>
                </a:gs>
              </a:gsLst>
              <a:lin ang="0"/>
            </a:gra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3328"/>
                </a:lnSpc>
              </a:pPr>
            </a:p>
          </p:txBody>
        </p:sp>
      </p:grpSp>
      <p:sp>
        <p:nvSpPr>
          <p:cNvPr name="AutoShape 6" id="6"/>
          <p:cNvSpPr/>
          <p:nvPr/>
        </p:nvSpPr>
        <p:spPr>
          <a:xfrm>
            <a:off x="15396424" y="5625283"/>
            <a:ext cx="0" cy="2259440"/>
          </a:xfrm>
          <a:prstGeom prst="line">
            <a:avLst/>
          </a:prstGeom>
          <a:ln cap="rnd" w="152400">
            <a:gradFill>
              <a:gsLst>
                <a:gs pos="0">
                  <a:srgbClr val="8C52FF">
                    <a:alpha val="100000"/>
                  </a:srgbClr>
                </a:gs>
                <a:gs pos="100000">
                  <a:srgbClr val="5CE1E6">
                    <a:alpha val="100000"/>
                  </a:srgbClr>
                </a:gs>
              </a:gsLst>
              <a:lin ang="0"/>
            </a:gradFill>
            <a:prstDash val="solid"/>
            <a:headEnd type="none" len="sm" w="sm"/>
            <a:tailEnd type="none" len="sm" w="sm"/>
          </a:ln>
        </p:spPr>
      </p:sp>
      <p:grpSp>
        <p:nvGrpSpPr>
          <p:cNvPr name="Group 7" id="7"/>
          <p:cNvGrpSpPr>
            <a:grpSpLocks noChangeAspect="true"/>
          </p:cNvGrpSpPr>
          <p:nvPr/>
        </p:nvGrpSpPr>
        <p:grpSpPr>
          <a:xfrm rot="0">
            <a:off x="13532927" y="1821076"/>
            <a:ext cx="2627673" cy="2713860"/>
            <a:chOff x="0" y="0"/>
            <a:chExt cx="6350000" cy="6558280"/>
          </a:xfrm>
        </p:grpSpPr>
        <p:sp>
          <p:nvSpPr>
            <p:cNvPr name="Freeform 8" id="8"/>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43116" t="0" r="-43116" b="0"/>
              </a:stretch>
            </a:blipFill>
          </p:spPr>
        </p:sp>
        <p:sp>
          <p:nvSpPr>
            <p:cNvPr name="Freeform 9" id="9"/>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gradFill rotWithShape="true">
              <a:gsLst>
                <a:gs pos="0">
                  <a:srgbClr val="8C52FF">
                    <a:alpha val="100000"/>
                  </a:srgbClr>
                </a:gs>
                <a:gs pos="100000">
                  <a:srgbClr val="5CE1E6">
                    <a:alpha val="100000"/>
                  </a:srgbClr>
                </a:gs>
              </a:gsLst>
              <a:lin ang="0"/>
            </a:gradFill>
          </p:spPr>
        </p:sp>
      </p:grpSp>
      <p:grpSp>
        <p:nvGrpSpPr>
          <p:cNvPr name="Group 10" id="10"/>
          <p:cNvGrpSpPr>
            <a:grpSpLocks noChangeAspect="true"/>
          </p:cNvGrpSpPr>
          <p:nvPr/>
        </p:nvGrpSpPr>
        <p:grpSpPr>
          <a:xfrm rot="0">
            <a:off x="10428635" y="2607265"/>
            <a:ext cx="3604974" cy="4844535"/>
            <a:chOff x="0" y="0"/>
            <a:chExt cx="3663950" cy="4923790"/>
          </a:xfrm>
        </p:grpSpPr>
        <p:sp>
          <p:nvSpPr>
            <p:cNvPr name="Freeform 11" id="11"/>
            <p:cNvSpPr/>
            <p:nvPr/>
          </p:nvSpPr>
          <p:spPr>
            <a:xfrm flipH="false" flipV="false" rot="0">
              <a:off x="31750" y="31750"/>
              <a:ext cx="3600450" cy="4859020"/>
            </a:xfrm>
            <a:custGeom>
              <a:avLst/>
              <a:gdLst/>
              <a:ahLst/>
              <a:cxnLst/>
              <a:rect r="r" b="b" t="t" l="l"/>
              <a:pathLst>
                <a:path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4"/>
              <a:stretch>
                <a:fillRect l="0" t="-5608" r="0" b="-5608"/>
              </a:stretch>
            </a:blipFill>
          </p:spPr>
        </p:sp>
        <p:sp>
          <p:nvSpPr>
            <p:cNvPr name="Freeform 12" id="12"/>
            <p:cNvSpPr/>
            <p:nvPr/>
          </p:nvSpPr>
          <p:spPr>
            <a:xfrm flipH="false" flipV="false" rot="0">
              <a:off x="0" y="0"/>
              <a:ext cx="3663950" cy="4923790"/>
            </a:xfrm>
            <a:custGeom>
              <a:avLst/>
              <a:gdLst/>
              <a:ahLst/>
              <a:cxnLst/>
              <a:rect r="r" b="b" t="t" l="l"/>
              <a:pathLst>
                <a:path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gradFill rotWithShape="true">
              <a:gsLst>
                <a:gs pos="0">
                  <a:srgbClr val="8C52FF">
                    <a:alpha val="100000"/>
                  </a:srgbClr>
                </a:gs>
                <a:gs pos="100000">
                  <a:srgbClr val="5CE1E6">
                    <a:alpha val="100000"/>
                  </a:srgbClr>
                </a:gs>
              </a:gsLst>
              <a:lin ang="0"/>
            </a:gradFill>
          </p:spPr>
        </p:sp>
      </p:grpSp>
      <p:grpSp>
        <p:nvGrpSpPr>
          <p:cNvPr name="Group 13" id="13"/>
          <p:cNvGrpSpPr>
            <a:grpSpLocks noChangeAspect="true"/>
          </p:cNvGrpSpPr>
          <p:nvPr/>
        </p:nvGrpSpPr>
        <p:grpSpPr>
          <a:xfrm rot="0">
            <a:off x="8025300" y="4818116"/>
            <a:ext cx="3404701" cy="3516376"/>
            <a:chOff x="0" y="0"/>
            <a:chExt cx="6350000" cy="6558280"/>
          </a:xfrm>
        </p:grpSpPr>
        <p:sp>
          <p:nvSpPr>
            <p:cNvPr name="Freeform 14" id="14"/>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5"/>
              <a:stretch>
                <a:fillRect l="-38341" t="0" r="-38341" b="0"/>
              </a:stretch>
            </a:blipFill>
          </p:spPr>
        </p:sp>
        <p:sp>
          <p:nvSpPr>
            <p:cNvPr name="Freeform 15" id="15"/>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gradFill rotWithShape="true">
              <a:gsLst>
                <a:gs pos="0">
                  <a:srgbClr val="8C52FF">
                    <a:alpha val="100000"/>
                  </a:srgbClr>
                </a:gs>
                <a:gs pos="100000">
                  <a:srgbClr val="5CE1E6">
                    <a:alpha val="100000"/>
                  </a:srgbClr>
                </a:gs>
              </a:gsLst>
              <a:lin ang="0"/>
            </a:gradFill>
          </p:spPr>
        </p:sp>
      </p:grpSp>
      <p:grpSp>
        <p:nvGrpSpPr>
          <p:cNvPr name="Group 16" id="16"/>
          <p:cNvGrpSpPr/>
          <p:nvPr/>
        </p:nvGrpSpPr>
        <p:grpSpPr>
          <a:xfrm rot="0">
            <a:off x="16731680" y="955134"/>
            <a:ext cx="527620" cy="112345"/>
            <a:chOff x="0" y="0"/>
            <a:chExt cx="308661" cy="65722"/>
          </a:xfrm>
        </p:grpSpPr>
        <p:sp>
          <p:nvSpPr>
            <p:cNvPr name="Freeform 17" id="17"/>
            <p:cNvSpPr/>
            <p:nvPr/>
          </p:nvSpPr>
          <p:spPr>
            <a:xfrm flipH="false" flipV="false" rot="0">
              <a:off x="0" y="0"/>
              <a:ext cx="308661" cy="65722"/>
            </a:xfrm>
            <a:custGeom>
              <a:avLst/>
              <a:gdLst/>
              <a:ahLst/>
              <a:cxnLst/>
              <a:rect r="r" b="b" t="t" l="l"/>
              <a:pathLst>
                <a:path h="65722" w="308661">
                  <a:moveTo>
                    <a:pt x="32861" y="0"/>
                  </a:moveTo>
                  <a:lnTo>
                    <a:pt x="275799" y="0"/>
                  </a:lnTo>
                  <a:cubicBezTo>
                    <a:pt x="284515" y="0"/>
                    <a:pt x="292873" y="3462"/>
                    <a:pt x="299036" y="9625"/>
                  </a:cubicBezTo>
                  <a:cubicBezTo>
                    <a:pt x="305198" y="15787"/>
                    <a:pt x="308661" y="24146"/>
                    <a:pt x="308661" y="32861"/>
                  </a:cubicBezTo>
                  <a:lnTo>
                    <a:pt x="308661" y="32861"/>
                  </a:lnTo>
                  <a:cubicBezTo>
                    <a:pt x="308661" y="41577"/>
                    <a:pt x="305198" y="49935"/>
                    <a:pt x="299036" y="56098"/>
                  </a:cubicBezTo>
                  <a:cubicBezTo>
                    <a:pt x="292873" y="62260"/>
                    <a:pt x="284515" y="65722"/>
                    <a:pt x="275799" y="65722"/>
                  </a:cubicBezTo>
                  <a:lnTo>
                    <a:pt x="32861" y="65722"/>
                  </a:lnTo>
                  <a:cubicBezTo>
                    <a:pt x="24146" y="65722"/>
                    <a:pt x="15787" y="62260"/>
                    <a:pt x="9625" y="56098"/>
                  </a:cubicBezTo>
                  <a:cubicBezTo>
                    <a:pt x="3462" y="49935"/>
                    <a:pt x="0" y="41577"/>
                    <a:pt x="0" y="32861"/>
                  </a:cubicBezTo>
                  <a:lnTo>
                    <a:pt x="0" y="32861"/>
                  </a:lnTo>
                  <a:cubicBezTo>
                    <a:pt x="0" y="24146"/>
                    <a:pt x="3462" y="15787"/>
                    <a:pt x="9625" y="9625"/>
                  </a:cubicBezTo>
                  <a:cubicBezTo>
                    <a:pt x="15787" y="3462"/>
                    <a:pt x="24146" y="0"/>
                    <a:pt x="32861" y="0"/>
                  </a:cubicBezTo>
                  <a:close/>
                </a:path>
              </a:pathLst>
            </a:custGeom>
            <a:gradFill rotWithShape="true">
              <a:gsLst>
                <a:gs pos="0">
                  <a:srgbClr val="8C52FF">
                    <a:alpha val="100000"/>
                  </a:srgbClr>
                </a:gs>
                <a:gs pos="100000">
                  <a:srgbClr val="5CE1E6">
                    <a:alpha val="100000"/>
                  </a:srgbClr>
                </a:gs>
              </a:gsLst>
              <a:lin ang="0"/>
            </a:gradFill>
          </p:spPr>
        </p:sp>
        <p:sp>
          <p:nvSpPr>
            <p:cNvPr name="TextBox 18" id="18"/>
            <p:cNvSpPr txBox="true"/>
            <p:nvPr/>
          </p:nvSpPr>
          <p:spPr>
            <a:xfrm>
              <a:off x="0" y="-57150"/>
              <a:ext cx="308661" cy="122872"/>
            </a:xfrm>
            <a:prstGeom prst="rect">
              <a:avLst/>
            </a:prstGeom>
          </p:spPr>
          <p:txBody>
            <a:bodyPr anchor="ctr" rtlCol="false" tIns="50800" lIns="50800" bIns="50800" rIns="50800"/>
            <a:lstStyle/>
            <a:p>
              <a:pPr algn="ctr">
                <a:lnSpc>
                  <a:spcPts val="3328"/>
                </a:lnSpc>
              </a:pPr>
            </a:p>
          </p:txBody>
        </p:sp>
      </p:grpSp>
      <p:grpSp>
        <p:nvGrpSpPr>
          <p:cNvPr name="Group 19" id="19"/>
          <p:cNvGrpSpPr/>
          <p:nvPr/>
        </p:nvGrpSpPr>
        <p:grpSpPr>
          <a:xfrm rot="0">
            <a:off x="16832522" y="1122845"/>
            <a:ext cx="426778" cy="112345"/>
            <a:chOff x="0" y="0"/>
            <a:chExt cx="249668" cy="65722"/>
          </a:xfrm>
        </p:grpSpPr>
        <p:sp>
          <p:nvSpPr>
            <p:cNvPr name="Freeform 20" id="20"/>
            <p:cNvSpPr/>
            <p:nvPr/>
          </p:nvSpPr>
          <p:spPr>
            <a:xfrm flipH="false" flipV="false" rot="0">
              <a:off x="0" y="0"/>
              <a:ext cx="249668" cy="65722"/>
            </a:xfrm>
            <a:custGeom>
              <a:avLst/>
              <a:gdLst/>
              <a:ahLst/>
              <a:cxnLst/>
              <a:rect r="r" b="b" t="t" l="l"/>
              <a:pathLst>
                <a:path h="65722" w="249668">
                  <a:moveTo>
                    <a:pt x="32861" y="0"/>
                  </a:moveTo>
                  <a:lnTo>
                    <a:pt x="216806" y="0"/>
                  </a:lnTo>
                  <a:cubicBezTo>
                    <a:pt x="225522" y="0"/>
                    <a:pt x="233880" y="3462"/>
                    <a:pt x="240043" y="9625"/>
                  </a:cubicBezTo>
                  <a:cubicBezTo>
                    <a:pt x="246206" y="15787"/>
                    <a:pt x="249668" y="24146"/>
                    <a:pt x="249668" y="32861"/>
                  </a:cubicBezTo>
                  <a:lnTo>
                    <a:pt x="249668" y="32861"/>
                  </a:lnTo>
                  <a:cubicBezTo>
                    <a:pt x="249668" y="41577"/>
                    <a:pt x="246206" y="49935"/>
                    <a:pt x="240043" y="56098"/>
                  </a:cubicBezTo>
                  <a:cubicBezTo>
                    <a:pt x="233880" y="62260"/>
                    <a:pt x="225522" y="65722"/>
                    <a:pt x="216806" y="65722"/>
                  </a:cubicBezTo>
                  <a:lnTo>
                    <a:pt x="32861" y="65722"/>
                  </a:lnTo>
                  <a:cubicBezTo>
                    <a:pt x="24146" y="65722"/>
                    <a:pt x="15787" y="62260"/>
                    <a:pt x="9625" y="56098"/>
                  </a:cubicBezTo>
                  <a:cubicBezTo>
                    <a:pt x="3462" y="49935"/>
                    <a:pt x="0" y="41577"/>
                    <a:pt x="0" y="32861"/>
                  </a:cubicBezTo>
                  <a:lnTo>
                    <a:pt x="0" y="32861"/>
                  </a:lnTo>
                  <a:cubicBezTo>
                    <a:pt x="0" y="24146"/>
                    <a:pt x="3462" y="15787"/>
                    <a:pt x="9625" y="9625"/>
                  </a:cubicBezTo>
                  <a:cubicBezTo>
                    <a:pt x="15787" y="3462"/>
                    <a:pt x="24146" y="0"/>
                    <a:pt x="32861" y="0"/>
                  </a:cubicBezTo>
                  <a:close/>
                </a:path>
              </a:pathLst>
            </a:custGeom>
            <a:gradFill rotWithShape="true">
              <a:gsLst>
                <a:gs pos="0">
                  <a:srgbClr val="8C52FF">
                    <a:alpha val="100000"/>
                  </a:srgbClr>
                </a:gs>
                <a:gs pos="100000">
                  <a:srgbClr val="5CE1E6">
                    <a:alpha val="100000"/>
                  </a:srgbClr>
                </a:gs>
              </a:gsLst>
              <a:lin ang="0"/>
            </a:gradFill>
          </p:spPr>
        </p:sp>
        <p:sp>
          <p:nvSpPr>
            <p:cNvPr name="TextBox 21" id="21"/>
            <p:cNvSpPr txBox="true"/>
            <p:nvPr/>
          </p:nvSpPr>
          <p:spPr>
            <a:xfrm>
              <a:off x="0" y="-57150"/>
              <a:ext cx="249668" cy="122872"/>
            </a:xfrm>
            <a:prstGeom prst="rect">
              <a:avLst/>
            </a:prstGeom>
          </p:spPr>
          <p:txBody>
            <a:bodyPr anchor="ctr" rtlCol="false" tIns="50800" lIns="50800" bIns="50800" rIns="50800"/>
            <a:lstStyle/>
            <a:p>
              <a:pPr algn="ctr">
                <a:lnSpc>
                  <a:spcPts val="3328"/>
                </a:lnSpc>
              </a:pPr>
            </a:p>
          </p:txBody>
        </p:sp>
      </p:grpSp>
      <p:grpSp>
        <p:nvGrpSpPr>
          <p:cNvPr name="Group 22" id="22"/>
          <p:cNvGrpSpPr/>
          <p:nvPr/>
        </p:nvGrpSpPr>
        <p:grpSpPr>
          <a:xfrm rot="0">
            <a:off x="16929762" y="1291546"/>
            <a:ext cx="329538" cy="112345"/>
            <a:chOff x="0" y="0"/>
            <a:chExt cx="192782" cy="65722"/>
          </a:xfrm>
        </p:grpSpPr>
        <p:sp>
          <p:nvSpPr>
            <p:cNvPr name="Freeform 23" id="23"/>
            <p:cNvSpPr/>
            <p:nvPr/>
          </p:nvSpPr>
          <p:spPr>
            <a:xfrm flipH="false" flipV="false" rot="0">
              <a:off x="0" y="0"/>
              <a:ext cx="192782" cy="65722"/>
            </a:xfrm>
            <a:custGeom>
              <a:avLst/>
              <a:gdLst/>
              <a:ahLst/>
              <a:cxnLst/>
              <a:rect r="r" b="b" t="t" l="l"/>
              <a:pathLst>
                <a:path h="65722" w="192782">
                  <a:moveTo>
                    <a:pt x="32861" y="0"/>
                  </a:moveTo>
                  <a:lnTo>
                    <a:pt x="159920" y="0"/>
                  </a:lnTo>
                  <a:cubicBezTo>
                    <a:pt x="168636" y="0"/>
                    <a:pt x="176994" y="3462"/>
                    <a:pt x="183157" y="9625"/>
                  </a:cubicBezTo>
                  <a:cubicBezTo>
                    <a:pt x="189319" y="15787"/>
                    <a:pt x="192782" y="24146"/>
                    <a:pt x="192782" y="32861"/>
                  </a:cubicBezTo>
                  <a:lnTo>
                    <a:pt x="192782" y="32861"/>
                  </a:lnTo>
                  <a:cubicBezTo>
                    <a:pt x="192782" y="41577"/>
                    <a:pt x="189319" y="49935"/>
                    <a:pt x="183157" y="56098"/>
                  </a:cubicBezTo>
                  <a:cubicBezTo>
                    <a:pt x="176994" y="62260"/>
                    <a:pt x="168636" y="65722"/>
                    <a:pt x="159920" y="65722"/>
                  </a:cubicBezTo>
                  <a:lnTo>
                    <a:pt x="32861" y="65722"/>
                  </a:lnTo>
                  <a:cubicBezTo>
                    <a:pt x="24146" y="65722"/>
                    <a:pt x="15787" y="62260"/>
                    <a:pt x="9625" y="56098"/>
                  </a:cubicBezTo>
                  <a:cubicBezTo>
                    <a:pt x="3462" y="49935"/>
                    <a:pt x="0" y="41577"/>
                    <a:pt x="0" y="32861"/>
                  </a:cubicBezTo>
                  <a:lnTo>
                    <a:pt x="0" y="32861"/>
                  </a:lnTo>
                  <a:cubicBezTo>
                    <a:pt x="0" y="24146"/>
                    <a:pt x="3462" y="15787"/>
                    <a:pt x="9625" y="9625"/>
                  </a:cubicBezTo>
                  <a:cubicBezTo>
                    <a:pt x="15787" y="3462"/>
                    <a:pt x="24146" y="0"/>
                    <a:pt x="32861" y="0"/>
                  </a:cubicBezTo>
                  <a:close/>
                </a:path>
              </a:pathLst>
            </a:custGeom>
            <a:gradFill rotWithShape="true">
              <a:gsLst>
                <a:gs pos="0">
                  <a:srgbClr val="8C52FF">
                    <a:alpha val="100000"/>
                  </a:srgbClr>
                </a:gs>
                <a:gs pos="100000">
                  <a:srgbClr val="5CE1E6">
                    <a:alpha val="100000"/>
                  </a:srgbClr>
                </a:gs>
              </a:gsLst>
              <a:lin ang="0"/>
            </a:gradFill>
          </p:spPr>
        </p:sp>
        <p:sp>
          <p:nvSpPr>
            <p:cNvPr name="TextBox 24" id="24"/>
            <p:cNvSpPr txBox="true"/>
            <p:nvPr/>
          </p:nvSpPr>
          <p:spPr>
            <a:xfrm>
              <a:off x="0" y="-57150"/>
              <a:ext cx="192782" cy="122872"/>
            </a:xfrm>
            <a:prstGeom prst="rect">
              <a:avLst/>
            </a:prstGeom>
          </p:spPr>
          <p:txBody>
            <a:bodyPr anchor="ctr" rtlCol="false" tIns="50800" lIns="50800" bIns="50800" rIns="50800"/>
            <a:lstStyle/>
            <a:p>
              <a:pPr algn="ctr">
                <a:lnSpc>
                  <a:spcPts val="3328"/>
                </a:lnSpc>
              </a:pPr>
            </a:p>
          </p:txBody>
        </p:sp>
      </p:grpSp>
      <p:grpSp>
        <p:nvGrpSpPr>
          <p:cNvPr name="Group 25" id="25"/>
          <p:cNvGrpSpPr/>
          <p:nvPr/>
        </p:nvGrpSpPr>
        <p:grpSpPr>
          <a:xfrm rot="0">
            <a:off x="12090071" y="732569"/>
            <a:ext cx="597756" cy="597756"/>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8C52FF">
                    <a:alpha val="100000"/>
                  </a:srgbClr>
                </a:gs>
                <a:gs pos="100000">
                  <a:srgbClr val="5CE1E6">
                    <a:alpha val="100000"/>
                  </a:srgbClr>
                </a:gs>
              </a:gsLst>
              <a:lin ang="0"/>
            </a:gradFill>
          </p:spPr>
        </p:sp>
        <p:sp>
          <p:nvSpPr>
            <p:cNvPr name="TextBox 27" id="27"/>
            <p:cNvSpPr txBox="true"/>
            <p:nvPr/>
          </p:nvSpPr>
          <p:spPr>
            <a:xfrm>
              <a:off x="76200" y="19050"/>
              <a:ext cx="660400" cy="717550"/>
            </a:xfrm>
            <a:prstGeom prst="rect">
              <a:avLst/>
            </a:prstGeom>
          </p:spPr>
          <p:txBody>
            <a:bodyPr anchor="ctr" rtlCol="false" tIns="50800" lIns="50800" bIns="50800" rIns="50800"/>
            <a:lstStyle/>
            <a:p>
              <a:pPr algn="ctr">
                <a:lnSpc>
                  <a:spcPts val="3328"/>
                </a:lnSpc>
              </a:pPr>
            </a:p>
          </p:txBody>
        </p:sp>
      </p:grpSp>
      <p:sp>
        <p:nvSpPr>
          <p:cNvPr name="AutoShape 28" id="28"/>
          <p:cNvSpPr/>
          <p:nvPr/>
        </p:nvSpPr>
        <p:spPr>
          <a:xfrm>
            <a:off x="1000125" y="1480091"/>
            <a:ext cx="15045651" cy="0"/>
          </a:xfrm>
          <a:prstGeom prst="line">
            <a:avLst/>
          </a:prstGeom>
          <a:ln cap="rnd" w="152400">
            <a:gradFill>
              <a:gsLst>
                <a:gs pos="0">
                  <a:srgbClr val="8C52FF">
                    <a:alpha val="100000"/>
                  </a:srgbClr>
                </a:gs>
                <a:gs pos="100000">
                  <a:srgbClr val="5CE1E6">
                    <a:alpha val="100000"/>
                  </a:srgbClr>
                </a:gs>
              </a:gsLst>
              <a:lin ang="0"/>
            </a:gradFill>
            <a:prstDash val="solid"/>
            <a:headEnd type="none" len="sm" w="sm"/>
            <a:tailEnd type="none" len="sm" w="sm"/>
          </a:ln>
        </p:spPr>
      </p:sp>
      <p:pic>
        <p:nvPicPr>
          <p:cNvPr name="Picture 29" id="29"/>
          <p:cNvPicPr>
            <a:picLocks noChangeAspect="true"/>
          </p:cNvPicPr>
          <p:nvPr/>
        </p:nvPicPr>
        <p:blipFill>
          <a:blip r:embed="rId6"/>
          <a:srcRect l="0" t="0" r="0" b="0"/>
          <a:stretch>
            <a:fillRect/>
          </a:stretch>
        </p:blipFill>
        <p:spPr>
          <a:xfrm flipH="false" flipV="false" rot="8493141">
            <a:off x="14163381" y="1230102"/>
            <a:ext cx="606032" cy="499977"/>
          </a:xfrm>
          <a:prstGeom prst="rect">
            <a:avLst/>
          </a:prstGeom>
        </p:spPr>
      </p:pic>
      <p:sp>
        <p:nvSpPr>
          <p:cNvPr name="TextBox 30" id="30"/>
          <p:cNvSpPr txBox="true"/>
          <p:nvPr/>
        </p:nvSpPr>
        <p:spPr>
          <a:xfrm rot="0">
            <a:off x="1861442" y="3335739"/>
            <a:ext cx="8779736" cy="998717"/>
          </a:xfrm>
          <a:prstGeom prst="rect">
            <a:avLst/>
          </a:prstGeom>
        </p:spPr>
        <p:txBody>
          <a:bodyPr anchor="t" rtlCol="false" tIns="0" lIns="0" bIns="0" rIns="0">
            <a:spAutoFit/>
          </a:bodyPr>
          <a:lstStyle/>
          <a:p>
            <a:pPr algn="l">
              <a:lnSpc>
                <a:spcPts val="7263"/>
              </a:lnSpc>
            </a:pPr>
            <a:r>
              <a:rPr lang="en-US" sz="6543">
                <a:solidFill>
                  <a:srgbClr val="FFFFFF"/>
                </a:solidFill>
                <a:latin typeface="Poppins Bold"/>
              </a:rPr>
              <a:t>Conclusions</a:t>
            </a:r>
          </a:p>
        </p:txBody>
      </p:sp>
      <p:sp>
        <p:nvSpPr>
          <p:cNvPr name="TextBox 31" id="31"/>
          <p:cNvSpPr txBox="true"/>
          <p:nvPr/>
        </p:nvSpPr>
        <p:spPr>
          <a:xfrm rot="0">
            <a:off x="1861442" y="4444620"/>
            <a:ext cx="5416898" cy="4283075"/>
          </a:xfrm>
          <a:prstGeom prst="rect">
            <a:avLst/>
          </a:prstGeom>
        </p:spPr>
        <p:txBody>
          <a:bodyPr anchor="t" rtlCol="false" tIns="0" lIns="0" bIns="0" rIns="0">
            <a:spAutoFit/>
          </a:bodyPr>
          <a:lstStyle/>
          <a:p>
            <a:pPr algn="l">
              <a:lnSpc>
                <a:spcPts val="3400"/>
              </a:lnSpc>
            </a:pPr>
            <a:r>
              <a:rPr lang="en-US" sz="2000">
                <a:solidFill>
                  <a:srgbClr val="FFFFFF"/>
                </a:solidFill>
                <a:latin typeface="Poppins"/>
              </a:rPr>
              <a:t>Maintenant que vous avez toutes les informations nécessaires, notre galaxie de langages de programmation n'a plus de secret pour vous. </a:t>
            </a:r>
          </a:p>
          <a:p>
            <a:pPr algn="l">
              <a:lnSpc>
                <a:spcPts val="3400"/>
              </a:lnSpc>
            </a:pPr>
            <a:r>
              <a:rPr lang="en-US" sz="2000">
                <a:solidFill>
                  <a:srgbClr val="FFFFFF"/>
                </a:solidFill>
                <a:latin typeface="Poppins"/>
              </a:rPr>
              <a:t>En suivant les étapes clés précédentes, vous pouvez choisir le langage idéal pour vos projets. </a:t>
            </a:r>
          </a:p>
          <a:p>
            <a:pPr algn="l">
              <a:lnSpc>
                <a:spcPts val="3400"/>
              </a:lnSpc>
            </a:pPr>
            <a:r>
              <a:rPr lang="en-US" sz="2000">
                <a:solidFill>
                  <a:srgbClr val="FFFFFF"/>
                </a:solidFill>
                <a:latin typeface="Poppins"/>
              </a:rPr>
              <a:t>Trouvez votre étoile de code et lancez-vous vers le succès dans ce cosmos infini de possibilités technologiques !</a:t>
            </a:r>
          </a:p>
        </p:txBody>
      </p:sp>
      <p:sp>
        <p:nvSpPr>
          <p:cNvPr name="TextBox 32" id="32"/>
          <p:cNvSpPr txBox="true"/>
          <p:nvPr/>
        </p:nvSpPr>
        <p:spPr>
          <a:xfrm rot="0">
            <a:off x="4709071" y="962025"/>
            <a:ext cx="2569270"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rPr>
              <a:t>Tendances</a:t>
            </a:r>
          </a:p>
        </p:txBody>
      </p:sp>
      <p:sp>
        <p:nvSpPr>
          <p:cNvPr name="TextBox 33" id="33"/>
          <p:cNvSpPr txBox="true"/>
          <p:nvPr/>
        </p:nvSpPr>
        <p:spPr>
          <a:xfrm rot="0">
            <a:off x="7859365" y="962025"/>
            <a:ext cx="2569270"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rPr>
              <a:t>Statistiques</a:t>
            </a:r>
          </a:p>
        </p:txBody>
      </p:sp>
      <p:sp>
        <p:nvSpPr>
          <p:cNvPr name="TextBox 34" id="34"/>
          <p:cNvSpPr txBox="true"/>
          <p:nvPr/>
        </p:nvSpPr>
        <p:spPr>
          <a:xfrm rot="0">
            <a:off x="11009660" y="962025"/>
            <a:ext cx="1655514"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rPr>
              <a:t>Choix</a:t>
            </a:r>
          </a:p>
        </p:txBody>
      </p:sp>
      <p:sp>
        <p:nvSpPr>
          <p:cNvPr name="TextBox 35" id="35"/>
          <p:cNvSpPr txBox="true"/>
          <p:nvPr/>
        </p:nvSpPr>
        <p:spPr>
          <a:xfrm rot="0">
            <a:off x="1028700" y="961530"/>
            <a:ext cx="2395091"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rPr>
              <a:t>Introduction</a:t>
            </a:r>
          </a:p>
        </p:txBody>
      </p:sp>
      <p:sp>
        <p:nvSpPr>
          <p:cNvPr name="TextBox 36" id="36"/>
          <p:cNvSpPr txBox="true"/>
          <p:nvPr/>
        </p:nvSpPr>
        <p:spPr>
          <a:xfrm rot="0">
            <a:off x="13268852" y="979418"/>
            <a:ext cx="2395091"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Bold"/>
              </a:rPr>
              <a:t>Conclusion</a:t>
            </a:r>
          </a:p>
        </p:txBody>
      </p:sp>
      <p:grpSp>
        <p:nvGrpSpPr>
          <p:cNvPr name="Group 37" id="37"/>
          <p:cNvGrpSpPr/>
          <p:nvPr/>
        </p:nvGrpSpPr>
        <p:grpSpPr>
          <a:xfrm rot="0">
            <a:off x="17598650" y="9762006"/>
            <a:ext cx="689350" cy="597220"/>
            <a:chOff x="0" y="0"/>
            <a:chExt cx="919133" cy="796293"/>
          </a:xfrm>
        </p:grpSpPr>
        <p:sp>
          <p:nvSpPr>
            <p:cNvPr name="TextBox 38" id="38"/>
            <p:cNvSpPr txBox="true"/>
            <p:nvPr/>
          </p:nvSpPr>
          <p:spPr>
            <a:xfrm rot="0">
              <a:off x="0" y="-57150"/>
              <a:ext cx="788612" cy="845795"/>
            </a:xfrm>
            <a:prstGeom prst="rect">
              <a:avLst/>
            </a:prstGeom>
          </p:spPr>
          <p:txBody>
            <a:bodyPr anchor="t" rtlCol="false" tIns="0" lIns="0" bIns="0" rIns="0">
              <a:spAutoFit/>
            </a:bodyPr>
            <a:lstStyle/>
            <a:p>
              <a:pPr algn="ctr">
                <a:lnSpc>
                  <a:spcPts val="5281"/>
                </a:lnSpc>
              </a:pPr>
              <a:r>
                <a:rPr lang="en-US" sz="3883" spc="-7">
                  <a:solidFill>
                    <a:srgbClr val="8C52FF">
                      <a:alpha val="49804"/>
                    </a:srgbClr>
                  </a:solidFill>
                  <a:latin typeface="TAN Mon Cheri"/>
                </a:rPr>
                <a:t>K</a:t>
              </a:r>
            </a:p>
          </p:txBody>
        </p:sp>
        <p:sp>
          <p:nvSpPr>
            <p:cNvPr name="TextBox 39" id="39"/>
            <p:cNvSpPr txBox="true"/>
            <p:nvPr/>
          </p:nvSpPr>
          <p:spPr>
            <a:xfrm rot="0">
              <a:off x="118925" y="-66675"/>
              <a:ext cx="800207" cy="862968"/>
            </a:xfrm>
            <a:prstGeom prst="rect">
              <a:avLst/>
            </a:prstGeom>
          </p:spPr>
          <p:txBody>
            <a:bodyPr anchor="t" rtlCol="false" tIns="0" lIns="0" bIns="0" rIns="0">
              <a:spAutoFit/>
            </a:bodyPr>
            <a:lstStyle/>
            <a:p>
              <a:pPr algn="ctr">
                <a:lnSpc>
                  <a:spcPts val="5332"/>
                </a:lnSpc>
              </a:pPr>
              <a:r>
                <a:rPr lang="en-US" sz="3920" spc="-7">
                  <a:solidFill>
                    <a:srgbClr val="8C52FF">
                      <a:alpha val="49804"/>
                    </a:srgbClr>
                  </a:solidFill>
                  <a:latin typeface="TAN Mon Cheri"/>
                </a:rPr>
                <a:t>B</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6731680" y="955134"/>
            <a:ext cx="527620" cy="112345"/>
            <a:chOff x="0" y="0"/>
            <a:chExt cx="308661" cy="65722"/>
          </a:xfrm>
        </p:grpSpPr>
        <p:sp>
          <p:nvSpPr>
            <p:cNvPr name="Freeform 4" id="4"/>
            <p:cNvSpPr/>
            <p:nvPr/>
          </p:nvSpPr>
          <p:spPr>
            <a:xfrm flipH="false" flipV="false" rot="0">
              <a:off x="0" y="0"/>
              <a:ext cx="308661" cy="65722"/>
            </a:xfrm>
            <a:custGeom>
              <a:avLst/>
              <a:gdLst/>
              <a:ahLst/>
              <a:cxnLst/>
              <a:rect r="r" b="b" t="t" l="l"/>
              <a:pathLst>
                <a:path h="65722" w="308661">
                  <a:moveTo>
                    <a:pt x="32861" y="0"/>
                  </a:moveTo>
                  <a:lnTo>
                    <a:pt x="275799" y="0"/>
                  </a:lnTo>
                  <a:cubicBezTo>
                    <a:pt x="284515" y="0"/>
                    <a:pt x="292873" y="3462"/>
                    <a:pt x="299036" y="9625"/>
                  </a:cubicBezTo>
                  <a:cubicBezTo>
                    <a:pt x="305198" y="15787"/>
                    <a:pt x="308661" y="24146"/>
                    <a:pt x="308661" y="32861"/>
                  </a:cubicBezTo>
                  <a:lnTo>
                    <a:pt x="308661" y="32861"/>
                  </a:lnTo>
                  <a:cubicBezTo>
                    <a:pt x="308661" y="41577"/>
                    <a:pt x="305198" y="49935"/>
                    <a:pt x="299036" y="56098"/>
                  </a:cubicBezTo>
                  <a:cubicBezTo>
                    <a:pt x="292873" y="62260"/>
                    <a:pt x="284515" y="65722"/>
                    <a:pt x="275799" y="65722"/>
                  </a:cubicBezTo>
                  <a:lnTo>
                    <a:pt x="32861" y="65722"/>
                  </a:lnTo>
                  <a:cubicBezTo>
                    <a:pt x="24146" y="65722"/>
                    <a:pt x="15787" y="62260"/>
                    <a:pt x="9625" y="56098"/>
                  </a:cubicBezTo>
                  <a:cubicBezTo>
                    <a:pt x="3462" y="49935"/>
                    <a:pt x="0" y="41577"/>
                    <a:pt x="0" y="32861"/>
                  </a:cubicBezTo>
                  <a:lnTo>
                    <a:pt x="0" y="32861"/>
                  </a:lnTo>
                  <a:cubicBezTo>
                    <a:pt x="0" y="24146"/>
                    <a:pt x="3462" y="15787"/>
                    <a:pt x="9625" y="9625"/>
                  </a:cubicBezTo>
                  <a:cubicBezTo>
                    <a:pt x="15787" y="3462"/>
                    <a:pt x="24146" y="0"/>
                    <a:pt x="32861" y="0"/>
                  </a:cubicBezTo>
                  <a:close/>
                </a:path>
              </a:pathLst>
            </a:custGeom>
            <a:gradFill rotWithShape="true">
              <a:gsLst>
                <a:gs pos="0">
                  <a:srgbClr val="8C52FF">
                    <a:alpha val="100000"/>
                  </a:srgbClr>
                </a:gs>
                <a:gs pos="100000">
                  <a:srgbClr val="5CE1E6">
                    <a:alpha val="100000"/>
                  </a:srgbClr>
                </a:gs>
              </a:gsLst>
              <a:lin ang="0"/>
            </a:gradFill>
          </p:spPr>
        </p:sp>
        <p:sp>
          <p:nvSpPr>
            <p:cNvPr name="TextBox 5" id="5"/>
            <p:cNvSpPr txBox="true"/>
            <p:nvPr/>
          </p:nvSpPr>
          <p:spPr>
            <a:xfrm>
              <a:off x="0" y="-57150"/>
              <a:ext cx="308661" cy="122872"/>
            </a:xfrm>
            <a:prstGeom prst="rect">
              <a:avLst/>
            </a:prstGeom>
          </p:spPr>
          <p:txBody>
            <a:bodyPr anchor="ctr" rtlCol="false" tIns="50800" lIns="50800" bIns="50800" rIns="50800"/>
            <a:lstStyle/>
            <a:p>
              <a:pPr algn="ctr">
                <a:lnSpc>
                  <a:spcPts val="3328"/>
                </a:lnSpc>
              </a:pPr>
            </a:p>
          </p:txBody>
        </p:sp>
      </p:grpSp>
      <p:grpSp>
        <p:nvGrpSpPr>
          <p:cNvPr name="Group 6" id="6"/>
          <p:cNvGrpSpPr/>
          <p:nvPr/>
        </p:nvGrpSpPr>
        <p:grpSpPr>
          <a:xfrm rot="0">
            <a:off x="16929762" y="1291546"/>
            <a:ext cx="329538" cy="112345"/>
            <a:chOff x="0" y="0"/>
            <a:chExt cx="192782" cy="65722"/>
          </a:xfrm>
        </p:grpSpPr>
        <p:sp>
          <p:nvSpPr>
            <p:cNvPr name="Freeform 7" id="7"/>
            <p:cNvSpPr/>
            <p:nvPr/>
          </p:nvSpPr>
          <p:spPr>
            <a:xfrm flipH="false" flipV="false" rot="0">
              <a:off x="0" y="0"/>
              <a:ext cx="192782" cy="65722"/>
            </a:xfrm>
            <a:custGeom>
              <a:avLst/>
              <a:gdLst/>
              <a:ahLst/>
              <a:cxnLst/>
              <a:rect r="r" b="b" t="t" l="l"/>
              <a:pathLst>
                <a:path h="65722" w="192782">
                  <a:moveTo>
                    <a:pt x="32861" y="0"/>
                  </a:moveTo>
                  <a:lnTo>
                    <a:pt x="159920" y="0"/>
                  </a:lnTo>
                  <a:cubicBezTo>
                    <a:pt x="168636" y="0"/>
                    <a:pt x="176994" y="3462"/>
                    <a:pt x="183157" y="9625"/>
                  </a:cubicBezTo>
                  <a:cubicBezTo>
                    <a:pt x="189319" y="15787"/>
                    <a:pt x="192782" y="24146"/>
                    <a:pt x="192782" y="32861"/>
                  </a:cubicBezTo>
                  <a:lnTo>
                    <a:pt x="192782" y="32861"/>
                  </a:lnTo>
                  <a:cubicBezTo>
                    <a:pt x="192782" y="41577"/>
                    <a:pt x="189319" y="49935"/>
                    <a:pt x="183157" y="56098"/>
                  </a:cubicBezTo>
                  <a:cubicBezTo>
                    <a:pt x="176994" y="62260"/>
                    <a:pt x="168636" y="65722"/>
                    <a:pt x="159920" y="65722"/>
                  </a:cubicBezTo>
                  <a:lnTo>
                    <a:pt x="32861" y="65722"/>
                  </a:lnTo>
                  <a:cubicBezTo>
                    <a:pt x="24146" y="65722"/>
                    <a:pt x="15787" y="62260"/>
                    <a:pt x="9625" y="56098"/>
                  </a:cubicBezTo>
                  <a:cubicBezTo>
                    <a:pt x="3462" y="49935"/>
                    <a:pt x="0" y="41577"/>
                    <a:pt x="0" y="32861"/>
                  </a:cubicBezTo>
                  <a:lnTo>
                    <a:pt x="0" y="32861"/>
                  </a:lnTo>
                  <a:cubicBezTo>
                    <a:pt x="0" y="24146"/>
                    <a:pt x="3462" y="15787"/>
                    <a:pt x="9625" y="9625"/>
                  </a:cubicBezTo>
                  <a:cubicBezTo>
                    <a:pt x="15787" y="3462"/>
                    <a:pt x="24146" y="0"/>
                    <a:pt x="32861" y="0"/>
                  </a:cubicBezTo>
                  <a:close/>
                </a:path>
              </a:pathLst>
            </a:custGeom>
            <a:gradFill rotWithShape="true">
              <a:gsLst>
                <a:gs pos="0">
                  <a:srgbClr val="8C52FF">
                    <a:alpha val="100000"/>
                  </a:srgbClr>
                </a:gs>
                <a:gs pos="100000">
                  <a:srgbClr val="5CE1E6">
                    <a:alpha val="100000"/>
                  </a:srgbClr>
                </a:gs>
              </a:gsLst>
              <a:lin ang="0"/>
            </a:gradFill>
          </p:spPr>
        </p:sp>
        <p:sp>
          <p:nvSpPr>
            <p:cNvPr name="TextBox 8" id="8"/>
            <p:cNvSpPr txBox="true"/>
            <p:nvPr/>
          </p:nvSpPr>
          <p:spPr>
            <a:xfrm>
              <a:off x="0" y="-57150"/>
              <a:ext cx="192782" cy="122872"/>
            </a:xfrm>
            <a:prstGeom prst="rect">
              <a:avLst/>
            </a:prstGeom>
          </p:spPr>
          <p:txBody>
            <a:bodyPr anchor="ctr" rtlCol="false" tIns="50800" lIns="50800" bIns="50800" rIns="50800"/>
            <a:lstStyle/>
            <a:p>
              <a:pPr algn="ctr">
                <a:lnSpc>
                  <a:spcPts val="3328"/>
                </a:lnSpc>
              </a:pPr>
            </a:p>
          </p:txBody>
        </p:sp>
      </p:grpSp>
      <p:sp>
        <p:nvSpPr>
          <p:cNvPr name="Freeform 9" id="9"/>
          <p:cNvSpPr/>
          <p:nvPr/>
        </p:nvSpPr>
        <p:spPr>
          <a:xfrm flipH="false" flipV="false" rot="0">
            <a:off x="4301502" y="2399317"/>
            <a:ext cx="5953676" cy="5953676"/>
          </a:xfrm>
          <a:custGeom>
            <a:avLst/>
            <a:gdLst/>
            <a:ahLst/>
            <a:cxnLst/>
            <a:rect r="r" b="b" t="t" l="l"/>
            <a:pathLst>
              <a:path h="5953676" w="5953676">
                <a:moveTo>
                  <a:pt x="0" y="0"/>
                </a:moveTo>
                <a:lnTo>
                  <a:pt x="5953676" y="0"/>
                </a:lnTo>
                <a:lnTo>
                  <a:pt x="5953676" y="5953676"/>
                </a:lnTo>
                <a:lnTo>
                  <a:pt x="0" y="5953676"/>
                </a:lnTo>
                <a:lnTo>
                  <a:pt x="0" y="0"/>
                </a:lnTo>
                <a:close/>
              </a:path>
            </a:pathLst>
          </a:custGeom>
          <a:blipFill>
            <a:blip r:embed="rId3"/>
            <a:stretch>
              <a:fillRect l="0" t="0" r="0" b="0"/>
            </a:stretch>
          </a:blipFill>
        </p:spPr>
      </p:sp>
      <p:sp>
        <p:nvSpPr>
          <p:cNvPr name="Freeform 10" id="10"/>
          <p:cNvSpPr/>
          <p:nvPr/>
        </p:nvSpPr>
        <p:spPr>
          <a:xfrm flipH="false" flipV="false" rot="0">
            <a:off x="2571193" y="2606814"/>
            <a:ext cx="2858724" cy="5746178"/>
          </a:xfrm>
          <a:custGeom>
            <a:avLst/>
            <a:gdLst/>
            <a:ahLst/>
            <a:cxnLst/>
            <a:rect r="r" b="b" t="t" l="l"/>
            <a:pathLst>
              <a:path h="5746178" w="2858724">
                <a:moveTo>
                  <a:pt x="0" y="0"/>
                </a:moveTo>
                <a:lnTo>
                  <a:pt x="2858724" y="0"/>
                </a:lnTo>
                <a:lnTo>
                  <a:pt x="2858724" y="5746179"/>
                </a:lnTo>
                <a:lnTo>
                  <a:pt x="0" y="5746179"/>
                </a:lnTo>
                <a:lnTo>
                  <a:pt x="0" y="0"/>
                </a:lnTo>
                <a:close/>
              </a:path>
            </a:pathLst>
          </a:custGeom>
          <a:blipFill>
            <a:blip r:embed="rId4"/>
            <a:stretch>
              <a:fillRect l="0" t="0" r="0" b="0"/>
            </a:stretch>
          </a:blipFill>
        </p:spPr>
      </p:sp>
      <p:grpSp>
        <p:nvGrpSpPr>
          <p:cNvPr name="Group 11" id="11"/>
          <p:cNvGrpSpPr/>
          <p:nvPr/>
        </p:nvGrpSpPr>
        <p:grpSpPr>
          <a:xfrm rot="0">
            <a:off x="12919962" y="2669093"/>
            <a:ext cx="1899427" cy="189942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8C52FF">
                    <a:alpha val="100000"/>
                  </a:srgbClr>
                </a:gs>
                <a:gs pos="100000">
                  <a:srgbClr val="5CE1E6">
                    <a:alpha val="100000"/>
                  </a:srgbClr>
                </a:gs>
              </a:gsLst>
              <a:lin ang="0"/>
            </a:gradFill>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3328"/>
                </a:lnSpc>
              </a:pPr>
            </a:p>
          </p:txBody>
        </p:sp>
      </p:grpSp>
      <p:sp>
        <p:nvSpPr>
          <p:cNvPr name="AutoShape 14" id="14"/>
          <p:cNvSpPr/>
          <p:nvPr/>
        </p:nvSpPr>
        <p:spPr>
          <a:xfrm>
            <a:off x="13250471" y="5095875"/>
            <a:ext cx="1238408" cy="0"/>
          </a:xfrm>
          <a:prstGeom prst="line">
            <a:avLst/>
          </a:prstGeom>
          <a:ln cap="rnd" w="95250">
            <a:gradFill>
              <a:gsLst>
                <a:gs pos="0">
                  <a:srgbClr val="8C52FF">
                    <a:alpha val="100000"/>
                  </a:srgbClr>
                </a:gs>
                <a:gs pos="100000">
                  <a:srgbClr val="5CE1E6">
                    <a:alpha val="100000"/>
                  </a:srgbClr>
                </a:gs>
              </a:gsLst>
              <a:lin ang="0"/>
            </a:gradFill>
            <a:prstDash val="solid"/>
            <a:headEnd type="none" len="sm" w="sm"/>
            <a:tailEnd type="none" len="sm" w="sm"/>
          </a:ln>
        </p:spPr>
      </p:sp>
      <p:sp>
        <p:nvSpPr>
          <p:cNvPr name="Freeform 15" id="15"/>
          <p:cNvSpPr/>
          <p:nvPr/>
        </p:nvSpPr>
        <p:spPr>
          <a:xfrm flipH="false" flipV="false" rot="0">
            <a:off x="1854051" y="412992"/>
            <a:ext cx="5710039" cy="7403616"/>
          </a:xfrm>
          <a:custGeom>
            <a:avLst/>
            <a:gdLst/>
            <a:ahLst/>
            <a:cxnLst/>
            <a:rect r="r" b="b" t="t" l="l"/>
            <a:pathLst>
              <a:path h="7403616" w="5710039">
                <a:moveTo>
                  <a:pt x="0" y="0"/>
                </a:moveTo>
                <a:lnTo>
                  <a:pt x="5710039" y="0"/>
                </a:lnTo>
                <a:lnTo>
                  <a:pt x="5710039" y="7403616"/>
                </a:lnTo>
                <a:lnTo>
                  <a:pt x="0" y="7403616"/>
                </a:lnTo>
                <a:lnTo>
                  <a:pt x="0" y="0"/>
                </a:lnTo>
                <a:close/>
              </a:path>
            </a:pathLst>
          </a:custGeom>
          <a:blipFill>
            <a:blip r:embed="rId5"/>
            <a:stretch>
              <a:fillRect l="0" t="0" r="0" b="0"/>
            </a:stretch>
          </a:blipFill>
        </p:spPr>
      </p:sp>
      <p:grpSp>
        <p:nvGrpSpPr>
          <p:cNvPr name="Group 16" id="16"/>
          <p:cNvGrpSpPr/>
          <p:nvPr/>
        </p:nvGrpSpPr>
        <p:grpSpPr>
          <a:xfrm rot="0">
            <a:off x="16731680" y="955134"/>
            <a:ext cx="527620" cy="112345"/>
            <a:chOff x="0" y="0"/>
            <a:chExt cx="308661" cy="65722"/>
          </a:xfrm>
        </p:grpSpPr>
        <p:sp>
          <p:nvSpPr>
            <p:cNvPr name="Freeform 17" id="17"/>
            <p:cNvSpPr/>
            <p:nvPr/>
          </p:nvSpPr>
          <p:spPr>
            <a:xfrm flipH="false" flipV="false" rot="0">
              <a:off x="0" y="0"/>
              <a:ext cx="308661" cy="65722"/>
            </a:xfrm>
            <a:custGeom>
              <a:avLst/>
              <a:gdLst/>
              <a:ahLst/>
              <a:cxnLst/>
              <a:rect r="r" b="b" t="t" l="l"/>
              <a:pathLst>
                <a:path h="65722" w="308661">
                  <a:moveTo>
                    <a:pt x="32861" y="0"/>
                  </a:moveTo>
                  <a:lnTo>
                    <a:pt x="275799" y="0"/>
                  </a:lnTo>
                  <a:cubicBezTo>
                    <a:pt x="284515" y="0"/>
                    <a:pt x="292873" y="3462"/>
                    <a:pt x="299036" y="9625"/>
                  </a:cubicBezTo>
                  <a:cubicBezTo>
                    <a:pt x="305198" y="15787"/>
                    <a:pt x="308661" y="24146"/>
                    <a:pt x="308661" y="32861"/>
                  </a:cubicBezTo>
                  <a:lnTo>
                    <a:pt x="308661" y="32861"/>
                  </a:lnTo>
                  <a:cubicBezTo>
                    <a:pt x="308661" y="41577"/>
                    <a:pt x="305198" y="49935"/>
                    <a:pt x="299036" y="56098"/>
                  </a:cubicBezTo>
                  <a:cubicBezTo>
                    <a:pt x="292873" y="62260"/>
                    <a:pt x="284515" y="65722"/>
                    <a:pt x="275799" y="65722"/>
                  </a:cubicBezTo>
                  <a:lnTo>
                    <a:pt x="32861" y="65722"/>
                  </a:lnTo>
                  <a:cubicBezTo>
                    <a:pt x="24146" y="65722"/>
                    <a:pt x="15787" y="62260"/>
                    <a:pt x="9625" y="56098"/>
                  </a:cubicBezTo>
                  <a:cubicBezTo>
                    <a:pt x="3462" y="49935"/>
                    <a:pt x="0" y="41577"/>
                    <a:pt x="0" y="32861"/>
                  </a:cubicBezTo>
                  <a:lnTo>
                    <a:pt x="0" y="32861"/>
                  </a:lnTo>
                  <a:cubicBezTo>
                    <a:pt x="0" y="24146"/>
                    <a:pt x="3462" y="15787"/>
                    <a:pt x="9625" y="9625"/>
                  </a:cubicBezTo>
                  <a:cubicBezTo>
                    <a:pt x="15787" y="3462"/>
                    <a:pt x="24146" y="0"/>
                    <a:pt x="32861" y="0"/>
                  </a:cubicBezTo>
                  <a:close/>
                </a:path>
              </a:pathLst>
            </a:custGeom>
            <a:gradFill rotWithShape="true">
              <a:gsLst>
                <a:gs pos="0">
                  <a:srgbClr val="8C52FF">
                    <a:alpha val="100000"/>
                  </a:srgbClr>
                </a:gs>
                <a:gs pos="100000">
                  <a:srgbClr val="5CE1E6">
                    <a:alpha val="100000"/>
                  </a:srgbClr>
                </a:gs>
              </a:gsLst>
              <a:lin ang="0"/>
            </a:gradFill>
          </p:spPr>
        </p:sp>
        <p:sp>
          <p:nvSpPr>
            <p:cNvPr name="TextBox 18" id="18"/>
            <p:cNvSpPr txBox="true"/>
            <p:nvPr/>
          </p:nvSpPr>
          <p:spPr>
            <a:xfrm>
              <a:off x="0" y="-57150"/>
              <a:ext cx="308661" cy="122872"/>
            </a:xfrm>
            <a:prstGeom prst="rect">
              <a:avLst/>
            </a:prstGeom>
          </p:spPr>
          <p:txBody>
            <a:bodyPr anchor="ctr" rtlCol="false" tIns="50800" lIns="50800" bIns="50800" rIns="50800"/>
            <a:lstStyle/>
            <a:p>
              <a:pPr algn="ctr">
                <a:lnSpc>
                  <a:spcPts val="3328"/>
                </a:lnSpc>
              </a:pPr>
            </a:p>
          </p:txBody>
        </p:sp>
      </p:grpSp>
      <p:grpSp>
        <p:nvGrpSpPr>
          <p:cNvPr name="Group 19" id="19"/>
          <p:cNvGrpSpPr/>
          <p:nvPr/>
        </p:nvGrpSpPr>
        <p:grpSpPr>
          <a:xfrm rot="0">
            <a:off x="16832522" y="1122845"/>
            <a:ext cx="426778" cy="112345"/>
            <a:chOff x="0" y="0"/>
            <a:chExt cx="249668" cy="65722"/>
          </a:xfrm>
        </p:grpSpPr>
        <p:sp>
          <p:nvSpPr>
            <p:cNvPr name="Freeform 20" id="20"/>
            <p:cNvSpPr/>
            <p:nvPr/>
          </p:nvSpPr>
          <p:spPr>
            <a:xfrm flipH="false" flipV="false" rot="0">
              <a:off x="0" y="0"/>
              <a:ext cx="249668" cy="65722"/>
            </a:xfrm>
            <a:custGeom>
              <a:avLst/>
              <a:gdLst/>
              <a:ahLst/>
              <a:cxnLst/>
              <a:rect r="r" b="b" t="t" l="l"/>
              <a:pathLst>
                <a:path h="65722" w="249668">
                  <a:moveTo>
                    <a:pt x="32861" y="0"/>
                  </a:moveTo>
                  <a:lnTo>
                    <a:pt x="216806" y="0"/>
                  </a:lnTo>
                  <a:cubicBezTo>
                    <a:pt x="225522" y="0"/>
                    <a:pt x="233880" y="3462"/>
                    <a:pt x="240043" y="9625"/>
                  </a:cubicBezTo>
                  <a:cubicBezTo>
                    <a:pt x="246206" y="15787"/>
                    <a:pt x="249668" y="24146"/>
                    <a:pt x="249668" y="32861"/>
                  </a:cubicBezTo>
                  <a:lnTo>
                    <a:pt x="249668" y="32861"/>
                  </a:lnTo>
                  <a:cubicBezTo>
                    <a:pt x="249668" y="41577"/>
                    <a:pt x="246206" y="49935"/>
                    <a:pt x="240043" y="56098"/>
                  </a:cubicBezTo>
                  <a:cubicBezTo>
                    <a:pt x="233880" y="62260"/>
                    <a:pt x="225522" y="65722"/>
                    <a:pt x="216806" y="65722"/>
                  </a:cubicBezTo>
                  <a:lnTo>
                    <a:pt x="32861" y="65722"/>
                  </a:lnTo>
                  <a:cubicBezTo>
                    <a:pt x="24146" y="65722"/>
                    <a:pt x="15787" y="62260"/>
                    <a:pt x="9625" y="56098"/>
                  </a:cubicBezTo>
                  <a:cubicBezTo>
                    <a:pt x="3462" y="49935"/>
                    <a:pt x="0" y="41577"/>
                    <a:pt x="0" y="32861"/>
                  </a:cubicBezTo>
                  <a:lnTo>
                    <a:pt x="0" y="32861"/>
                  </a:lnTo>
                  <a:cubicBezTo>
                    <a:pt x="0" y="24146"/>
                    <a:pt x="3462" y="15787"/>
                    <a:pt x="9625" y="9625"/>
                  </a:cubicBezTo>
                  <a:cubicBezTo>
                    <a:pt x="15787" y="3462"/>
                    <a:pt x="24146" y="0"/>
                    <a:pt x="32861" y="0"/>
                  </a:cubicBezTo>
                  <a:close/>
                </a:path>
              </a:pathLst>
            </a:custGeom>
            <a:gradFill rotWithShape="true">
              <a:gsLst>
                <a:gs pos="0">
                  <a:srgbClr val="8C52FF">
                    <a:alpha val="100000"/>
                  </a:srgbClr>
                </a:gs>
                <a:gs pos="100000">
                  <a:srgbClr val="5CE1E6">
                    <a:alpha val="100000"/>
                  </a:srgbClr>
                </a:gs>
              </a:gsLst>
              <a:lin ang="0"/>
            </a:gradFill>
          </p:spPr>
        </p:sp>
        <p:sp>
          <p:nvSpPr>
            <p:cNvPr name="TextBox 21" id="21"/>
            <p:cNvSpPr txBox="true"/>
            <p:nvPr/>
          </p:nvSpPr>
          <p:spPr>
            <a:xfrm>
              <a:off x="0" y="-57150"/>
              <a:ext cx="249668" cy="122872"/>
            </a:xfrm>
            <a:prstGeom prst="rect">
              <a:avLst/>
            </a:prstGeom>
          </p:spPr>
          <p:txBody>
            <a:bodyPr anchor="ctr" rtlCol="false" tIns="50800" lIns="50800" bIns="50800" rIns="50800"/>
            <a:lstStyle/>
            <a:p>
              <a:pPr algn="ctr">
                <a:lnSpc>
                  <a:spcPts val="3328"/>
                </a:lnSpc>
              </a:pPr>
            </a:p>
          </p:txBody>
        </p:sp>
      </p:grpSp>
      <p:grpSp>
        <p:nvGrpSpPr>
          <p:cNvPr name="Group 22" id="22"/>
          <p:cNvGrpSpPr/>
          <p:nvPr/>
        </p:nvGrpSpPr>
        <p:grpSpPr>
          <a:xfrm rot="0">
            <a:off x="16929762" y="1291546"/>
            <a:ext cx="329538" cy="112345"/>
            <a:chOff x="0" y="0"/>
            <a:chExt cx="192782" cy="65722"/>
          </a:xfrm>
        </p:grpSpPr>
        <p:sp>
          <p:nvSpPr>
            <p:cNvPr name="Freeform 23" id="23"/>
            <p:cNvSpPr/>
            <p:nvPr/>
          </p:nvSpPr>
          <p:spPr>
            <a:xfrm flipH="false" flipV="false" rot="0">
              <a:off x="0" y="0"/>
              <a:ext cx="192782" cy="65722"/>
            </a:xfrm>
            <a:custGeom>
              <a:avLst/>
              <a:gdLst/>
              <a:ahLst/>
              <a:cxnLst/>
              <a:rect r="r" b="b" t="t" l="l"/>
              <a:pathLst>
                <a:path h="65722" w="192782">
                  <a:moveTo>
                    <a:pt x="32861" y="0"/>
                  </a:moveTo>
                  <a:lnTo>
                    <a:pt x="159920" y="0"/>
                  </a:lnTo>
                  <a:cubicBezTo>
                    <a:pt x="168636" y="0"/>
                    <a:pt x="176994" y="3462"/>
                    <a:pt x="183157" y="9625"/>
                  </a:cubicBezTo>
                  <a:cubicBezTo>
                    <a:pt x="189319" y="15787"/>
                    <a:pt x="192782" y="24146"/>
                    <a:pt x="192782" y="32861"/>
                  </a:cubicBezTo>
                  <a:lnTo>
                    <a:pt x="192782" y="32861"/>
                  </a:lnTo>
                  <a:cubicBezTo>
                    <a:pt x="192782" y="41577"/>
                    <a:pt x="189319" y="49935"/>
                    <a:pt x="183157" y="56098"/>
                  </a:cubicBezTo>
                  <a:cubicBezTo>
                    <a:pt x="176994" y="62260"/>
                    <a:pt x="168636" y="65722"/>
                    <a:pt x="159920" y="65722"/>
                  </a:cubicBezTo>
                  <a:lnTo>
                    <a:pt x="32861" y="65722"/>
                  </a:lnTo>
                  <a:cubicBezTo>
                    <a:pt x="24146" y="65722"/>
                    <a:pt x="15787" y="62260"/>
                    <a:pt x="9625" y="56098"/>
                  </a:cubicBezTo>
                  <a:cubicBezTo>
                    <a:pt x="3462" y="49935"/>
                    <a:pt x="0" y="41577"/>
                    <a:pt x="0" y="32861"/>
                  </a:cubicBezTo>
                  <a:lnTo>
                    <a:pt x="0" y="32861"/>
                  </a:lnTo>
                  <a:cubicBezTo>
                    <a:pt x="0" y="24146"/>
                    <a:pt x="3462" y="15787"/>
                    <a:pt x="9625" y="9625"/>
                  </a:cubicBezTo>
                  <a:cubicBezTo>
                    <a:pt x="15787" y="3462"/>
                    <a:pt x="24146" y="0"/>
                    <a:pt x="32861" y="0"/>
                  </a:cubicBezTo>
                  <a:close/>
                </a:path>
              </a:pathLst>
            </a:custGeom>
            <a:gradFill rotWithShape="true">
              <a:gsLst>
                <a:gs pos="0">
                  <a:srgbClr val="8C52FF">
                    <a:alpha val="100000"/>
                  </a:srgbClr>
                </a:gs>
                <a:gs pos="100000">
                  <a:srgbClr val="5CE1E6">
                    <a:alpha val="100000"/>
                  </a:srgbClr>
                </a:gs>
              </a:gsLst>
              <a:lin ang="0"/>
            </a:gradFill>
          </p:spPr>
        </p:sp>
        <p:sp>
          <p:nvSpPr>
            <p:cNvPr name="TextBox 24" id="24"/>
            <p:cNvSpPr txBox="true"/>
            <p:nvPr/>
          </p:nvSpPr>
          <p:spPr>
            <a:xfrm>
              <a:off x="0" y="-57150"/>
              <a:ext cx="192782" cy="122872"/>
            </a:xfrm>
            <a:prstGeom prst="rect">
              <a:avLst/>
            </a:prstGeom>
          </p:spPr>
          <p:txBody>
            <a:bodyPr anchor="ctr" rtlCol="false" tIns="50800" lIns="50800" bIns="50800" rIns="50800"/>
            <a:lstStyle/>
            <a:p>
              <a:pPr algn="ctr">
                <a:lnSpc>
                  <a:spcPts val="3328"/>
                </a:lnSpc>
              </a:pPr>
            </a:p>
          </p:txBody>
        </p:sp>
      </p:grpSp>
      <p:grpSp>
        <p:nvGrpSpPr>
          <p:cNvPr name="Group 25" id="25"/>
          <p:cNvGrpSpPr/>
          <p:nvPr/>
        </p:nvGrpSpPr>
        <p:grpSpPr>
          <a:xfrm rot="0">
            <a:off x="12090071" y="732569"/>
            <a:ext cx="597756" cy="597756"/>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8C52FF">
                    <a:alpha val="100000"/>
                  </a:srgbClr>
                </a:gs>
                <a:gs pos="100000">
                  <a:srgbClr val="5CE1E6">
                    <a:alpha val="100000"/>
                  </a:srgbClr>
                </a:gs>
              </a:gsLst>
              <a:lin ang="0"/>
            </a:gradFill>
          </p:spPr>
        </p:sp>
        <p:sp>
          <p:nvSpPr>
            <p:cNvPr name="TextBox 27" id="27"/>
            <p:cNvSpPr txBox="true"/>
            <p:nvPr/>
          </p:nvSpPr>
          <p:spPr>
            <a:xfrm>
              <a:off x="76200" y="19050"/>
              <a:ext cx="660400" cy="717550"/>
            </a:xfrm>
            <a:prstGeom prst="rect">
              <a:avLst/>
            </a:prstGeom>
          </p:spPr>
          <p:txBody>
            <a:bodyPr anchor="ctr" rtlCol="false" tIns="50800" lIns="50800" bIns="50800" rIns="50800"/>
            <a:lstStyle/>
            <a:p>
              <a:pPr algn="ctr">
                <a:lnSpc>
                  <a:spcPts val="3328"/>
                </a:lnSpc>
              </a:pPr>
            </a:p>
          </p:txBody>
        </p:sp>
      </p:grpSp>
      <p:sp>
        <p:nvSpPr>
          <p:cNvPr name="AutoShape 28" id="28"/>
          <p:cNvSpPr/>
          <p:nvPr/>
        </p:nvSpPr>
        <p:spPr>
          <a:xfrm>
            <a:off x="1028700" y="1480091"/>
            <a:ext cx="15045651" cy="0"/>
          </a:xfrm>
          <a:prstGeom prst="line">
            <a:avLst/>
          </a:prstGeom>
          <a:ln cap="rnd" w="152400">
            <a:gradFill>
              <a:gsLst>
                <a:gs pos="0">
                  <a:srgbClr val="8C52FF">
                    <a:alpha val="100000"/>
                  </a:srgbClr>
                </a:gs>
                <a:gs pos="100000">
                  <a:srgbClr val="5CE1E6">
                    <a:alpha val="100000"/>
                  </a:srgbClr>
                </a:gs>
              </a:gsLst>
              <a:lin ang="0"/>
            </a:gradFill>
            <a:prstDash val="solid"/>
            <a:headEnd type="none" len="sm" w="sm"/>
            <a:tailEnd type="none" len="sm" w="sm"/>
          </a:ln>
        </p:spPr>
      </p:sp>
      <p:pic>
        <p:nvPicPr>
          <p:cNvPr name="Picture 29" id="29"/>
          <p:cNvPicPr>
            <a:picLocks noChangeAspect="true"/>
          </p:cNvPicPr>
          <p:nvPr/>
        </p:nvPicPr>
        <p:blipFill>
          <a:blip r:embed="rId6"/>
          <a:srcRect l="0" t="0" r="0" b="0"/>
          <a:stretch>
            <a:fillRect/>
          </a:stretch>
        </p:blipFill>
        <p:spPr>
          <a:xfrm flipH="false" flipV="false" rot="8493141">
            <a:off x="15360927" y="1230102"/>
            <a:ext cx="606032" cy="499977"/>
          </a:xfrm>
          <a:prstGeom prst="rect">
            <a:avLst/>
          </a:prstGeom>
        </p:spPr>
      </p:pic>
      <p:sp>
        <p:nvSpPr>
          <p:cNvPr name="TextBox 30" id="30"/>
          <p:cNvSpPr txBox="true"/>
          <p:nvPr/>
        </p:nvSpPr>
        <p:spPr>
          <a:xfrm rot="0">
            <a:off x="2472280" y="9033827"/>
            <a:ext cx="13343441" cy="391795"/>
          </a:xfrm>
          <a:prstGeom prst="rect">
            <a:avLst/>
          </a:prstGeom>
        </p:spPr>
        <p:txBody>
          <a:bodyPr anchor="t" rtlCol="false" tIns="0" lIns="0" bIns="0" rIns="0">
            <a:spAutoFit/>
          </a:bodyPr>
          <a:lstStyle/>
          <a:p>
            <a:pPr algn="ctr">
              <a:lnSpc>
                <a:spcPts val="3079"/>
              </a:lnSpc>
              <a:spcBef>
                <a:spcPct val="0"/>
              </a:spcBef>
            </a:pPr>
            <a:r>
              <a:rPr lang="en-US" sz="2199" spc="279">
                <a:solidFill>
                  <a:srgbClr val="FFFFFF"/>
                </a:solidFill>
                <a:latin typeface="Poppins"/>
              </a:rPr>
              <a:t>À vous de jouer et de briller dans l'univers numérique</a:t>
            </a:r>
          </a:p>
        </p:txBody>
      </p:sp>
      <p:pic>
        <p:nvPicPr>
          <p:cNvPr name="Picture 31" id="31"/>
          <p:cNvPicPr>
            <a:picLocks noChangeAspect="true"/>
          </p:cNvPicPr>
          <p:nvPr/>
        </p:nvPicPr>
        <p:blipFill>
          <a:blip r:embed="rId7"/>
          <a:srcRect l="0" t="0" r="0" b="0"/>
          <a:stretch>
            <a:fillRect/>
          </a:stretch>
        </p:blipFill>
        <p:spPr>
          <a:xfrm flipH="false" flipV="false" rot="0">
            <a:off x="13869675" y="9085588"/>
            <a:ext cx="343469" cy="340035"/>
          </a:xfrm>
          <a:prstGeom prst="rect">
            <a:avLst/>
          </a:prstGeom>
        </p:spPr>
      </p:pic>
      <p:sp>
        <p:nvSpPr>
          <p:cNvPr name="TextBox 32" id="32"/>
          <p:cNvSpPr txBox="true"/>
          <p:nvPr/>
        </p:nvSpPr>
        <p:spPr>
          <a:xfrm rot="0">
            <a:off x="11505486" y="3081837"/>
            <a:ext cx="4568865" cy="1381553"/>
          </a:xfrm>
          <a:prstGeom prst="rect">
            <a:avLst/>
          </a:prstGeom>
        </p:spPr>
        <p:txBody>
          <a:bodyPr anchor="t" rtlCol="false" tIns="0" lIns="0" bIns="0" rIns="0">
            <a:spAutoFit/>
          </a:bodyPr>
          <a:lstStyle/>
          <a:p>
            <a:pPr algn="ctr">
              <a:lnSpc>
                <a:spcPts val="9937"/>
              </a:lnSpc>
            </a:pPr>
            <a:r>
              <a:rPr lang="en-US" sz="9033">
                <a:solidFill>
                  <a:srgbClr val="FFFFFF"/>
                </a:solidFill>
                <a:latin typeface="Poppins Bold"/>
              </a:rPr>
              <a:t>MERCI</a:t>
            </a:r>
          </a:p>
        </p:txBody>
      </p:sp>
      <p:sp>
        <p:nvSpPr>
          <p:cNvPr name="TextBox 33" id="33"/>
          <p:cNvSpPr txBox="true"/>
          <p:nvPr/>
        </p:nvSpPr>
        <p:spPr>
          <a:xfrm rot="0">
            <a:off x="11594068" y="6200775"/>
            <a:ext cx="4480283" cy="391795"/>
          </a:xfrm>
          <a:prstGeom prst="rect">
            <a:avLst/>
          </a:prstGeom>
        </p:spPr>
        <p:txBody>
          <a:bodyPr anchor="t" rtlCol="false" tIns="0" lIns="0" bIns="0" rIns="0">
            <a:spAutoFit/>
          </a:bodyPr>
          <a:lstStyle/>
          <a:p>
            <a:pPr algn="ctr">
              <a:lnSpc>
                <a:spcPts val="3079"/>
              </a:lnSpc>
              <a:spcBef>
                <a:spcPct val="0"/>
              </a:spcBef>
            </a:pPr>
            <a:r>
              <a:rPr lang="en-US" sz="2199" spc="279">
                <a:solidFill>
                  <a:srgbClr val="FFFFFF"/>
                </a:solidFill>
                <a:latin typeface="Poppins"/>
              </a:rPr>
              <a:t>Pour votre attention</a:t>
            </a:r>
          </a:p>
        </p:txBody>
      </p:sp>
      <p:sp>
        <p:nvSpPr>
          <p:cNvPr name="TextBox 34" id="34"/>
          <p:cNvSpPr txBox="true"/>
          <p:nvPr/>
        </p:nvSpPr>
        <p:spPr>
          <a:xfrm rot="0">
            <a:off x="4709071" y="962025"/>
            <a:ext cx="2569270"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rPr>
              <a:t>Tendances</a:t>
            </a:r>
          </a:p>
        </p:txBody>
      </p:sp>
      <p:sp>
        <p:nvSpPr>
          <p:cNvPr name="TextBox 35" id="35"/>
          <p:cNvSpPr txBox="true"/>
          <p:nvPr/>
        </p:nvSpPr>
        <p:spPr>
          <a:xfrm rot="0">
            <a:off x="7859365" y="962025"/>
            <a:ext cx="2569270"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rPr>
              <a:t>Statistiques</a:t>
            </a:r>
          </a:p>
        </p:txBody>
      </p:sp>
      <p:sp>
        <p:nvSpPr>
          <p:cNvPr name="TextBox 36" id="36"/>
          <p:cNvSpPr txBox="true"/>
          <p:nvPr/>
        </p:nvSpPr>
        <p:spPr>
          <a:xfrm rot="0">
            <a:off x="11009660" y="962025"/>
            <a:ext cx="1655514"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rPr>
              <a:t>Choix</a:t>
            </a:r>
          </a:p>
        </p:txBody>
      </p:sp>
      <p:sp>
        <p:nvSpPr>
          <p:cNvPr name="TextBox 37" id="37"/>
          <p:cNvSpPr txBox="true"/>
          <p:nvPr/>
        </p:nvSpPr>
        <p:spPr>
          <a:xfrm rot="0">
            <a:off x="1028700" y="961530"/>
            <a:ext cx="2395091"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rPr>
              <a:t>Introduction</a:t>
            </a:r>
          </a:p>
        </p:txBody>
      </p:sp>
      <p:sp>
        <p:nvSpPr>
          <p:cNvPr name="TextBox 38" id="38"/>
          <p:cNvSpPr txBox="true"/>
          <p:nvPr/>
        </p:nvSpPr>
        <p:spPr>
          <a:xfrm rot="0">
            <a:off x="13268852" y="979418"/>
            <a:ext cx="2395091"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rPr>
              <a:t>Conclusion</a:t>
            </a:r>
          </a:p>
        </p:txBody>
      </p:sp>
      <p:grpSp>
        <p:nvGrpSpPr>
          <p:cNvPr name="Group 39" id="39"/>
          <p:cNvGrpSpPr/>
          <p:nvPr/>
        </p:nvGrpSpPr>
        <p:grpSpPr>
          <a:xfrm rot="0">
            <a:off x="17598650" y="9762006"/>
            <a:ext cx="689350" cy="597220"/>
            <a:chOff x="0" y="0"/>
            <a:chExt cx="919133" cy="796293"/>
          </a:xfrm>
        </p:grpSpPr>
        <p:sp>
          <p:nvSpPr>
            <p:cNvPr name="TextBox 40" id="40"/>
            <p:cNvSpPr txBox="true"/>
            <p:nvPr/>
          </p:nvSpPr>
          <p:spPr>
            <a:xfrm rot="0">
              <a:off x="0" y="-57150"/>
              <a:ext cx="788612" cy="845795"/>
            </a:xfrm>
            <a:prstGeom prst="rect">
              <a:avLst/>
            </a:prstGeom>
          </p:spPr>
          <p:txBody>
            <a:bodyPr anchor="t" rtlCol="false" tIns="0" lIns="0" bIns="0" rIns="0">
              <a:spAutoFit/>
            </a:bodyPr>
            <a:lstStyle/>
            <a:p>
              <a:pPr algn="ctr">
                <a:lnSpc>
                  <a:spcPts val="5281"/>
                </a:lnSpc>
              </a:pPr>
              <a:r>
                <a:rPr lang="en-US" sz="3883" spc="-7">
                  <a:solidFill>
                    <a:srgbClr val="8C52FF">
                      <a:alpha val="49804"/>
                    </a:srgbClr>
                  </a:solidFill>
                  <a:latin typeface="TAN Mon Cheri"/>
                </a:rPr>
                <a:t>K</a:t>
              </a:r>
            </a:p>
          </p:txBody>
        </p:sp>
        <p:sp>
          <p:nvSpPr>
            <p:cNvPr name="TextBox 41" id="41"/>
            <p:cNvSpPr txBox="true"/>
            <p:nvPr/>
          </p:nvSpPr>
          <p:spPr>
            <a:xfrm rot="0">
              <a:off x="118925" y="-66675"/>
              <a:ext cx="800207" cy="862968"/>
            </a:xfrm>
            <a:prstGeom prst="rect">
              <a:avLst/>
            </a:prstGeom>
          </p:spPr>
          <p:txBody>
            <a:bodyPr anchor="t" rtlCol="false" tIns="0" lIns="0" bIns="0" rIns="0">
              <a:spAutoFit/>
            </a:bodyPr>
            <a:lstStyle/>
            <a:p>
              <a:pPr algn="ctr">
                <a:lnSpc>
                  <a:spcPts val="5332"/>
                </a:lnSpc>
              </a:pPr>
              <a:r>
                <a:rPr lang="en-US" sz="3920" spc="-7">
                  <a:solidFill>
                    <a:srgbClr val="8C52FF">
                      <a:alpha val="49804"/>
                    </a:srgbClr>
                  </a:solidFill>
                  <a:latin typeface="TAN Mon Cheri"/>
                </a:rPr>
                <a:t>B</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a:grpSpLocks noChangeAspect="true"/>
          </p:cNvGrpSpPr>
          <p:nvPr/>
        </p:nvGrpSpPr>
        <p:grpSpPr>
          <a:xfrm rot="0">
            <a:off x="9144000" y="-3374907"/>
            <a:ext cx="11336617" cy="11292333"/>
            <a:chOff x="0" y="0"/>
            <a:chExt cx="6502400" cy="6477000"/>
          </a:xfrm>
        </p:grpSpPr>
        <p:sp>
          <p:nvSpPr>
            <p:cNvPr name="Freeform 4" id="4"/>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19254" t="0" r="-19254" b="0"/>
              </a:stretch>
            </a:blipFill>
          </p:spPr>
        </p:sp>
        <p:sp>
          <p:nvSpPr>
            <p:cNvPr name="Freeform 5" id="5"/>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gradFill rotWithShape="true">
              <a:gsLst>
                <a:gs pos="0">
                  <a:srgbClr val="8C52FF">
                    <a:alpha val="100000"/>
                  </a:srgbClr>
                </a:gs>
                <a:gs pos="100000">
                  <a:srgbClr val="5CE1E6">
                    <a:alpha val="100000"/>
                  </a:srgbClr>
                </a:gs>
              </a:gsLst>
              <a:lin ang="0"/>
            </a:gradFill>
          </p:spPr>
        </p:sp>
      </p:grpSp>
      <p:sp>
        <p:nvSpPr>
          <p:cNvPr name="TextBox 6" id="6"/>
          <p:cNvSpPr txBox="true"/>
          <p:nvPr/>
        </p:nvSpPr>
        <p:spPr>
          <a:xfrm rot="0">
            <a:off x="1067115" y="524840"/>
            <a:ext cx="2395091" cy="368300"/>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Poppins Bold"/>
              </a:rPr>
              <a:t>LANCEMENT</a:t>
            </a:r>
          </a:p>
        </p:txBody>
      </p:sp>
      <p:grpSp>
        <p:nvGrpSpPr>
          <p:cNvPr name="Group 7" id="7"/>
          <p:cNvGrpSpPr/>
          <p:nvPr/>
        </p:nvGrpSpPr>
        <p:grpSpPr>
          <a:xfrm rot="0">
            <a:off x="5925641" y="1397574"/>
            <a:ext cx="1899427" cy="189942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8C52FF">
                    <a:alpha val="100000"/>
                  </a:srgbClr>
                </a:gs>
                <a:gs pos="100000">
                  <a:srgbClr val="5CE1E6">
                    <a:alpha val="100000"/>
                  </a:srgbClr>
                </a:gs>
              </a:gsLst>
              <a:lin ang="0"/>
            </a:gra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3328"/>
                </a:lnSpc>
              </a:pPr>
            </a:p>
          </p:txBody>
        </p:sp>
      </p:grpSp>
      <p:sp>
        <p:nvSpPr>
          <p:cNvPr name="TextBox 10" id="10"/>
          <p:cNvSpPr txBox="true"/>
          <p:nvPr/>
        </p:nvSpPr>
        <p:spPr>
          <a:xfrm rot="0">
            <a:off x="1904637" y="1991108"/>
            <a:ext cx="5043175" cy="1918504"/>
          </a:xfrm>
          <a:prstGeom prst="rect">
            <a:avLst/>
          </a:prstGeom>
        </p:spPr>
        <p:txBody>
          <a:bodyPr anchor="t" rtlCol="false" tIns="0" lIns="0" bIns="0" rIns="0">
            <a:spAutoFit/>
          </a:bodyPr>
          <a:lstStyle/>
          <a:p>
            <a:pPr algn="l">
              <a:lnSpc>
                <a:spcPts val="7263"/>
              </a:lnSpc>
            </a:pPr>
            <a:r>
              <a:rPr lang="en-US" sz="6543">
                <a:solidFill>
                  <a:srgbClr val="FFFFFF"/>
                </a:solidFill>
                <a:latin typeface="Poppins Bold"/>
              </a:rPr>
              <a:t>Exploration Galactique</a:t>
            </a:r>
          </a:p>
        </p:txBody>
      </p:sp>
      <p:sp>
        <p:nvSpPr>
          <p:cNvPr name="TextBox 11" id="11"/>
          <p:cNvSpPr txBox="true"/>
          <p:nvPr/>
        </p:nvSpPr>
        <p:spPr>
          <a:xfrm rot="0">
            <a:off x="1000125" y="4290222"/>
            <a:ext cx="9014418" cy="2568575"/>
          </a:xfrm>
          <a:prstGeom prst="rect">
            <a:avLst/>
          </a:prstGeom>
        </p:spPr>
        <p:txBody>
          <a:bodyPr anchor="t" rtlCol="false" tIns="0" lIns="0" bIns="0" rIns="0">
            <a:spAutoFit/>
          </a:bodyPr>
          <a:lstStyle/>
          <a:p>
            <a:pPr algn="l">
              <a:lnSpc>
                <a:spcPts val="3400"/>
              </a:lnSpc>
            </a:pPr>
            <a:r>
              <a:rPr lang="en-US" sz="2000">
                <a:solidFill>
                  <a:srgbClr val="FFFFFF"/>
                </a:solidFill>
                <a:latin typeface="Poppins"/>
              </a:rPr>
              <a:t>Bienvenue à bord de notre vaisseau spatial, prêt à vous emmener dans une odyssée interstellaire à travers la galaxie des langages de programmation. Dans cet univers vaste et en constante expansion, chaque langage a sa propre constellation de fonctionnalités et d'applications, et trouver le bon peut faire toute la différence dans votre voyage de développement.</a:t>
            </a:r>
          </a:p>
        </p:txBody>
      </p:sp>
      <p:sp>
        <p:nvSpPr>
          <p:cNvPr name="AutoShape 12" id="12"/>
          <p:cNvSpPr/>
          <p:nvPr/>
        </p:nvSpPr>
        <p:spPr>
          <a:xfrm flipV="true">
            <a:off x="1038540" y="1081685"/>
            <a:ext cx="8143875" cy="0"/>
          </a:xfrm>
          <a:prstGeom prst="line">
            <a:avLst/>
          </a:prstGeom>
          <a:ln cap="rnd" w="152400">
            <a:gradFill>
              <a:gsLst>
                <a:gs pos="0">
                  <a:srgbClr val="8C52FF">
                    <a:alpha val="100000"/>
                  </a:srgbClr>
                </a:gs>
                <a:gs pos="100000">
                  <a:srgbClr val="5CE1E6">
                    <a:alpha val="100000"/>
                  </a:srgbClr>
                </a:gs>
              </a:gsLst>
              <a:lin ang="0"/>
            </a:gradFill>
            <a:prstDash val="solid"/>
            <a:headEnd type="none" len="sm" w="sm"/>
            <a:tailEnd type="none" len="sm" w="sm"/>
          </a:ln>
        </p:spPr>
      </p:sp>
      <p:pic>
        <p:nvPicPr>
          <p:cNvPr name="Picture 13" id="13"/>
          <p:cNvPicPr>
            <a:picLocks noChangeAspect="true"/>
          </p:cNvPicPr>
          <p:nvPr/>
        </p:nvPicPr>
        <p:blipFill>
          <a:blip r:embed="rId4"/>
          <a:srcRect l="0" t="0" r="0" b="0"/>
          <a:stretch>
            <a:fillRect/>
          </a:stretch>
        </p:blipFill>
        <p:spPr>
          <a:xfrm flipH="false" flipV="false" rot="8493141">
            <a:off x="1128282" y="831696"/>
            <a:ext cx="606032" cy="499977"/>
          </a:xfrm>
          <a:prstGeom prst="rect">
            <a:avLst/>
          </a:prstGeom>
        </p:spPr>
      </p:pic>
      <p:sp>
        <p:nvSpPr>
          <p:cNvPr name="TextBox 14" id="14"/>
          <p:cNvSpPr txBox="true"/>
          <p:nvPr/>
        </p:nvSpPr>
        <p:spPr>
          <a:xfrm rot="0">
            <a:off x="1000125" y="7058822"/>
            <a:ext cx="11818543" cy="1282700"/>
          </a:xfrm>
          <a:prstGeom prst="rect">
            <a:avLst/>
          </a:prstGeom>
        </p:spPr>
        <p:txBody>
          <a:bodyPr anchor="t" rtlCol="false" tIns="0" lIns="0" bIns="0" rIns="0">
            <a:spAutoFit/>
          </a:bodyPr>
          <a:lstStyle/>
          <a:p>
            <a:pPr algn="l">
              <a:lnSpc>
                <a:spcPts val="3400"/>
              </a:lnSpc>
            </a:pPr>
            <a:r>
              <a:rPr lang="en-US" sz="2000">
                <a:solidFill>
                  <a:srgbClr val="FFFFFF"/>
                </a:solidFill>
                <a:latin typeface="Poppins"/>
              </a:rPr>
              <a:t>Tout comme les astronomes choisissent leur étoile à étudier, les développeurs doivent choisir leur langage de programmation en fonction de leurs objectifs, de leur environnement, et de leurs missions spécifiques.</a:t>
            </a:r>
          </a:p>
        </p:txBody>
      </p:sp>
      <p:sp>
        <p:nvSpPr>
          <p:cNvPr name="TextBox 15" id="15"/>
          <p:cNvSpPr txBox="true"/>
          <p:nvPr/>
        </p:nvSpPr>
        <p:spPr>
          <a:xfrm rot="0">
            <a:off x="1038540" y="8541547"/>
            <a:ext cx="16220760" cy="1282700"/>
          </a:xfrm>
          <a:prstGeom prst="rect">
            <a:avLst/>
          </a:prstGeom>
        </p:spPr>
        <p:txBody>
          <a:bodyPr anchor="t" rtlCol="false" tIns="0" lIns="0" bIns="0" rIns="0">
            <a:spAutoFit/>
          </a:bodyPr>
          <a:lstStyle/>
          <a:p>
            <a:pPr algn="l">
              <a:lnSpc>
                <a:spcPts val="3400"/>
              </a:lnSpc>
            </a:pPr>
            <a:r>
              <a:rPr lang="en-US" sz="2000">
                <a:solidFill>
                  <a:srgbClr val="FFFFFF"/>
                </a:solidFill>
                <a:latin typeface="Poppins"/>
              </a:rPr>
              <a:t>Préparez vos télescopes, ajustez vos antennes et embarquez avec nous dans ce voyage au cœur de la programmation. À travers cette galaxie de langages, nous vous guiderons pour trouver l'étoile qui illuminera votre carrière et propulsera vos projets vers de nouveaux horizons.</a:t>
            </a:r>
          </a:p>
        </p:txBody>
      </p:sp>
      <p:grpSp>
        <p:nvGrpSpPr>
          <p:cNvPr name="Group 16" id="16"/>
          <p:cNvGrpSpPr/>
          <p:nvPr/>
        </p:nvGrpSpPr>
        <p:grpSpPr>
          <a:xfrm rot="0">
            <a:off x="17598650" y="9762006"/>
            <a:ext cx="689350" cy="597220"/>
            <a:chOff x="0" y="0"/>
            <a:chExt cx="919133" cy="796293"/>
          </a:xfrm>
        </p:grpSpPr>
        <p:sp>
          <p:nvSpPr>
            <p:cNvPr name="TextBox 17" id="17"/>
            <p:cNvSpPr txBox="true"/>
            <p:nvPr/>
          </p:nvSpPr>
          <p:spPr>
            <a:xfrm rot="0">
              <a:off x="0" y="-57150"/>
              <a:ext cx="788612" cy="845795"/>
            </a:xfrm>
            <a:prstGeom prst="rect">
              <a:avLst/>
            </a:prstGeom>
          </p:spPr>
          <p:txBody>
            <a:bodyPr anchor="t" rtlCol="false" tIns="0" lIns="0" bIns="0" rIns="0">
              <a:spAutoFit/>
            </a:bodyPr>
            <a:lstStyle/>
            <a:p>
              <a:pPr algn="ctr">
                <a:lnSpc>
                  <a:spcPts val="5281"/>
                </a:lnSpc>
              </a:pPr>
              <a:r>
                <a:rPr lang="en-US" sz="3883" spc="-7">
                  <a:solidFill>
                    <a:srgbClr val="8C52FF">
                      <a:alpha val="49804"/>
                    </a:srgbClr>
                  </a:solidFill>
                  <a:latin typeface="TAN Mon Cheri"/>
                </a:rPr>
                <a:t>K</a:t>
              </a:r>
            </a:p>
          </p:txBody>
        </p:sp>
        <p:sp>
          <p:nvSpPr>
            <p:cNvPr name="TextBox 18" id="18"/>
            <p:cNvSpPr txBox="true"/>
            <p:nvPr/>
          </p:nvSpPr>
          <p:spPr>
            <a:xfrm rot="0">
              <a:off x="118925" y="-66675"/>
              <a:ext cx="800207" cy="862968"/>
            </a:xfrm>
            <a:prstGeom prst="rect">
              <a:avLst/>
            </a:prstGeom>
          </p:spPr>
          <p:txBody>
            <a:bodyPr anchor="t" rtlCol="false" tIns="0" lIns="0" bIns="0" rIns="0">
              <a:spAutoFit/>
            </a:bodyPr>
            <a:lstStyle/>
            <a:p>
              <a:pPr algn="ctr">
                <a:lnSpc>
                  <a:spcPts val="5332"/>
                </a:lnSpc>
              </a:pPr>
              <a:r>
                <a:rPr lang="en-US" sz="3920" spc="-7">
                  <a:solidFill>
                    <a:srgbClr val="8C52FF">
                      <a:alpha val="49804"/>
                    </a:srgbClr>
                  </a:solidFill>
                  <a:latin typeface="TAN Mon Cheri"/>
                </a:rPr>
                <a:t>B</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123950" y="3758923"/>
            <a:ext cx="597756" cy="59775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8C52FF">
                    <a:alpha val="100000"/>
                  </a:srgbClr>
                </a:gs>
                <a:gs pos="100000">
                  <a:srgbClr val="5CE1E6">
                    <a:alpha val="100000"/>
                  </a:srgbClr>
                </a:gs>
              </a:gsLst>
              <a:lin ang="0"/>
            </a:gra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3328"/>
                </a:lnSpc>
              </a:pPr>
            </a:p>
          </p:txBody>
        </p:sp>
      </p:grpSp>
      <p:grpSp>
        <p:nvGrpSpPr>
          <p:cNvPr name="Group 6" id="6"/>
          <p:cNvGrpSpPr/>
          <p:nvPr/>
        </p:nvGrpSpPr>
        <p:grpSpPr>
          <a:xfrm rot="0">
            <a:off x="16731680" y="955134"/>
            <a:ext cx="527620" cy="112345"/>
            <a:chOff x="0" y="0"/>
            <a:chExt cx="308661" cy="65722"/>
          </a:xfrm>
        </p:grpSpPr>
        <p:sp>
          <p:nvSpPr>
            <p:cNvPr name="Freeform 7" id="7"/>
            <p:cNvSpPr/>
            <p:nvPr/>
          </p:nvSpPr>
          <p:spPr>
            <a:xfrm flipH="false" flipV="false" rot="0">
              <a:off x="0" y="0"/>
              <a:ext cx="308661" cy="65722"/>
            </a:xfrm>
            <a:custGeom>
              <a:avLst/>
              <a:gdLst/>
              <a:ahLst/>
              <a:cxnLst/>
              <a:rect r="r" b="b" t="t" l="l"/>
              <a:pathLst>
                <a:path h="65722" w="308661">
                  <a:moveTo>
                    <a:pt x="32861" y="0"/>
                  </a:moveTo>
                  <a:lnTo>
                    <a:pt x="275799" y="0"/>
                  </a:lnTo>
                  <a:cubicBezTo>
                    <a:pt x="284515" y="0"/>
                    <a:pt x="292873" y="3462"/>
                    <a:pt x="299036" y="9625"/>
                  </a:cubicBezTo>
                  <a:cubicBezTo>
                    <a:pt x="305198" y="15787"/>
                    <a:pt x="308661" y="24146"/>
                    <a:pt x="308661" y="32861"/>
                  </a:cubicBezTo>
                  <a:lnTo>
                    <a:pt x="308661" y="32861"/>
                  </a:lnTo>
                  <a:cubicBezTo>
                    <a:pt x="308661" y="41577"/>
                    <a:pt x="305198" y="49935"/>
                    <a:pt x="299036" y="56098"/>
                  </a:cubicBezTo>
                  <a:cubicBezTo>
                    <a:pt x="292873" y="62260"/>
                    <a:pt x="284515" y="65722"/>
                    <a:pt x="275799" y="65722"/>
                  </a:cubicBezTo>
                  <a:lnTo>
                    <a:pt x="32861" y="65722"/>
                  </a:lnTo>
                  <a:cubicBezTo>
                    <a:pt x="24146" y="65722"/>
                    <a:pt x="15787" y="62260"/>
                    <a:pt x="9625" y="56098"/>
                  </a:cubicBezTo>
                  <a:cubicBezTo>
                    <a:pt x="3462" y="49935"/>
                    <a:pt x="0" y="41577"/>
                    <a:pt x="0" y="32861"/>
                  </a:cubicBezTo>
                  <a:lnTo>
                    <a:pt x="0" y="32861"/>
                  </a:lnTo>
                  <a:cubicBezTo>
                    <a:pt x="0" y="24146"/>
                    <a:pt x="3462" y="15787"/>
                    <a:pt x="9625" y="9625"/>
                  </a:cubicBezTo>
                  <a:cubicBezTo>
                    <a:pt x="15787" y="3462"/>
                    <a:pt x="24146" y="0"/>
                    <a:pt x="32861" y="0"/>
                  </a:cubicBezTo>
                  <a:close/>
                </a:path>
              </a:pathLst>
            </a:custGeom>
            <a:gradFill rotWithShape="true">
              <a:gsLst>
                <a:gs pos="0">
                  <a:srgbClr val="8C52FF">
                    <a:alpha val="100000"/>
                  </a:srgbClr>
                </a:gs>
                <a:gs pos="100000">
                  <a:srgbClr val="5CE1E6">
                    <a:alpha val="100000"/>
                  </a:srgbClr>
                </a:gs>
              </a:gsLst>
              <a:lin ang="0"/>
            </a:gradFill>
          </p:spPr>
        </p:sp>
        <p:sp>
          <p:nvSpPr>
            <p:cNvPr name="TextBox 8" id="8"/>
            <p:cNvSpPr txBox="true"/>
            <p:nvPr/>
          </p:nvSpPr>
          <p:spPr>
            <a:xfrm>
              <a:off x="0" y="-57150"/>
              <a:ext cx="308661" cy="122872"/>
            </a:xfrm>
            <a:prstGeom prst="rect">
              <a:avLst/>
            </a:prstGeom>
          </p:spPr>
          <p:txBody>
            <a:bodyPr anchor="ctr" rtlCol="false" tIns="50800" lIns="50800" bIns="50800" rIns="50800"/>
            <a:lstStyle/>
            <a:p>
              <a:pPr algn="ctr">
                <a:lnSpc>
                  <a:spcPts val="3328"/>
                </a:lnSpc>
              </a:pPr>
            </a:p>
          </p:txBody>
        </p:sp>
      </p:grpSp>
      <p:grpSp>
        <p:nvGrpSpPr>
          <p:cNvPr name="Group 9" id="9"/>
          <p:cNvGrpSpPr/>
          <p:nvPr/>
        </p:nvGrpSpPr>
        <p:grpSpPr>
          <a:xfrm rot="0">
            <a:off x="16832522" y="1122845"/>
            <a:ext cx="426778" cy="112345"/>
            <a:chOff x="0" y="0"/>
            <a:chExt cx="249668" cy="65722"/>
          </a:xfrm>
        </p:grpSpPr>
        <p:sp>
          <p:nvSpPr>
            <p:cNvPr name="Freeform 10" id="10"/>
            <p:cNvSpPr/>
            <p:nvPr/>
          </p:nvSpPr>
          <p:spPr>
            <a:xfrm flipH="false" flipV="false" rot="0">
              <a:off x="0" y="0"/>
              <a:ext cx="249668" cy="65722"/>
            </a:xfrm>
            <a:custGeom>
              <a:avLst/>
              <a:gdLst/>
              <a:ahLst/>
              <a:cxnLst/>
              <a:rect r="r" b="b" t="t" l="l"/>
              <a:pathLst>
                <a:path h="65722" w="249668">
                  <a:moveTo>
                    <a:pt x="32861" y="0"/>
                  </a:moveTo>
                  <a:lnTo>
                    <a:pt x="216806" y="0"/>
                  </a:lnTo>
                  <a:cubicBezTo>
                    <a:pt x="225522" y="0"/>
                    <a:pt x="233880" y="3462"/>
                    <a:pt x="240043" y="9625"/>
                  </a:cubicBezTo>
                  <a:cubicBezTo>
                    <a:pt x="246206" y="15787"/>
                    <a:pt x="249668" y="24146"/>
                    <a:pt x="249668" y="32861"/>
                  </a:cubicBezTo>
                  <a:lnTo>
                    <a:pt x="249668" y="32861"/>
                  </a:lnTo>
                  <a:cubicBezTo>
                    <a:pt x="249668" y="41577"/>
                    <a:pt x="246206" y="49935"/>
                    <a:pt x="240043" y="56098"/>
                  </a:cubicBezTo>
                  <a:cubicBezTo>
                    <a:pt x="233880" y="62260"/>
                    <a:pt x="225522" y="65722"/>
                    <a:pt x="216806" y="65722"/>
                  </a:cubicBezTo>
                  <a:lnTo>
                    <a:pt x="32861" y="65722"/>
                  </a:lnTo>
                  <a:cubicBezTo>
                    <a:pt x="24146" y="65722"/>
                    <a:pt x="15787" y="62260"/>
                    <a:pt x="9625" y="56098"/>
                  </a:cubicBezTo>
                  <a:cubicBezTo>
                    <a:pt x="3462" y="49935"/>
                    <a:pt x="0" y="41577"/>
                    <a:pt x="0" y="32861"/>
                  </a:cubicBezTo>
                  <a:lnTo>
                    <a:pt x="0" y="32861"/>
                  </a:lnTo>
                  <a:cubicBezTo>
                    <a:pt x="0" y="24146"/>
                    <a:pt x="3462" y="15787"/>
                    <a:pt x="9625" y="9625"/>
                  </a:cubicBezTo>
                  <a:cubicBezTo>
                    <a:pt x="15787" y="3462"/>
                    <a:pt x="24146" y="0"/>
                    <a:pt x="32861" y="0"/>
                  </a:cubicBezTo>
                  <a:close/>
                </a:path>
              </a:pathLst>
            </a:custGeom>
            <a:gradFill rotWithShape="true">
              <a:gsLst>
                <a:gs pos="0">
                  <a:srgbClr val="8C52FF">
                    <a:alpha val="100000"/>
                  </a:srgbClr>
                </a:gs>
                <a:gs pos="100000">
                  <a:srgbClr val="5CE1E6">
                    <a:alpha val="100000"/>
                  </a:srgbClr>
                </a:gs>
              </a:gsLst>
              <a:lin ang="0"/>
            </a:gradFill>
          </p:spPr>
        </p:sp>
        <p:sp>
          <p:nvSpPr>
            <p:cNvPr name="TextBox 11" id="11"/>
            <p:cNvSpPr txBox="true"/>
            <p:nvPr/>
          </p:nvSpPr>
          <p:spPr>
            <a:xfrm>
              <a:off x="0" y="-57150"/>
              <a:ext cx="249668" cy="122872"/>
            </a:xfrm>
            <a:prstGeom prst="rect">
              <a:avLst/>
            </a:prstGeom>
          </p:spPr>
          <p:txBody>
            <a:bodyPr anchor="ctr" rtlCol="false" tIns="50800" lIns="50800" bIns="50800" rIns="50800"/>
            <a:lstStyle/>
            <a:p>
              <a:pPr algn="ctr">
                <a:lnSpc>
                  <a:spcPts val="3328"/>
                </a:lnSpc>
              </a:pPr>
            </a:p>
          </p:txBody>
        </p:sp>
      </p:grpSp>
      <p:grpSp>
        <p:nvGrpSpPr>
          <p:cNvPr name="Group 12" id="12"/>
          <p:cNvGrpSpPr/>
          <p:nvPr/>
        </p:nvGrpSpPr>
        <p:grpSpPr>
          <a:xfrm rot="0">
            <a:off x="16929762" y="1291546"/>
            <a:ext cx="329538" cy="112345"/>
            <a:chOff x="0" y="0"/>
            <a:chExt cx="192782" cy="65722"/>
          </a:xfrm>
        </p:grpSpPr>
        <p:sp>
          <p:nvSpPr>
            <p:cNvPr name="Freeform 13" id="13"/>
            <p:cNvSpPr/>
            <p:nvPr/>
          </p:nvSpPr>
          <p:spPr>
            <a:xfrm flipH="false" flipV="false" rot="0">
              <a:off x="0" y="0"/>
              <a:ext cx="192782" cy="65722"/>
            </a:xfrm>
            <a:custGeom>
              <a:avLst/>
              <a:gdLst/>
              <a:ahLst/>
              <a:cxnLst/>
              <a:rect r="r" b="b" t="t" l="l"/>
              <a:pathLst>
                <a:path h="65722" w="192782">
                  <a:moveTo>
                    <a:pt x="32861" y="0"/>
                  </a:moveTo>
                  <a:lnTo>
                    <a:pt x="159920" y="0"/>
                  </a:lnTo>
                  <a:cubicBezTo>
                    <a:pt x="168636" y="0"/>
                    <a:pt x="176994" y="3462"/>
                    <a:pt x="183157" y="9625"/>
                  </a:cubicBezTo>
                  <a:cubicBezTo>
                    <a:pt x="189319" y="15787"/>
                    <a:pt x="192782" y="24146"/>
                    <a:pt x="192782" y="32861"/>
                  </a:cubicBezTo>
                  <a:lnTo>
                    <a:pt x="192782" y="32861"/>
                  </a:lnTo>
                  <a:cubicBezTo>
                    <a:pt x="192782" y="41577"/>
                    <a:pt x="189319" y="49935"/>
                    <a:pt x="183157" y="56098"/>
                  </a:cubicBezTo>
                  <a:cubicBezTo>
                    <a:pt x="176994" y="62260"/>
                    <a:pt x="168636" y="65722"/>
                    <a:pt x="159920" y="65722"/>
                  </a:cubicBezTo>
                  <a:lnTo>
                    <a:pt x="32861" y="65722"/>
                  </a:lnTo>
                  <a:cubicBezTo>
                    <a:pt x="24146" y="65722"/>
                    <a:pt x="15787" y="62260"/>
                    <a:pt x="9625" y="56098"/>
                  </a:cubicBezTo>
                  <a:cubicBezTo>
                    <a:pt x="3462" y="49935"/>
                    <a:pt x="0" y="41577"/>
                    <a:pt x="0" y="32861"/>
                  </a:cubicBezTo>
                  <a:lnTo>
                    <a:pt x="0" y="32861"/>
                  </a:lnTo>
                  <a:cubicBezTo>
                    <a:pt x="0" y="24146"/>
                    <a:pt x="3462" y="15787"/>
                    <a:pt x="9625" y="9625"/>
                  </a:cubicBezTo>
                  <a:cubicBezTo>
                    <a:pt x="15787" y="3462"/>
                    <a:pt x="24146" y="0"/>
                    <a:pt x="32861" y="0"/>
                  </a:cubicBezTo>
                  <a:close/>
                </a:path>
              </a:pathLst>
            </a:custGeom>
            <a:gradFill rotWithShape="true">
              <a:gsLst>
                <a:gs pos="0">
                  <a:srgbClr val="8C52FF">
                    <a:alpha val="100000"/>
                  </a:srgbClr>
                </a:gs>
                <a:gs pos="100000">
                  <a:srgbClr val="5CE1E6">
                    <a:alpha val="100000"/>
                  </a:srgbClr>
                </a:gs>
              </a:gsLst>
              <a:lin ang="0"/>
            </a:gradFill>
          </p:spPr>
        </p:sp>
        <p:sp>
          <p:nvSpPr>
            <p:cNvPr name="TextBox 14" id="14"/>
            <p:cNvSpPr txBox="true"/>
            <p:nvPr/>
          </p:nvSpPr>
          <p:spPr>
            <a:xfrm>
              <a:off x="0" y="-57150"/>
              <a:ext cx="192782" cy="122872"/>
            </a:xfrm>
            <a:prstGeom prst="rect">
              <a:avLst/>
            </a:prstGeom>
          </p:spPr>
          <p:txBody>
            <a:bodyPr anchor="ctr" rtlCol="false" tIns="50800" lIns="50800" bIns="50800" rIns="50800"/>
            <a:lstStyle/>
            <a:p>
              <a:pPr algn="ctr">
                <a:lnSpc>
                  <a:spcPts val="3328"/>
                </a:lnSpc>
              </a:pPr>
            </a:p>
          </p:txBody>
        </p:sp>
      </p:grpSp>
      <p:grpSp>
        <p:nvGrpSpPr>
          <p:cNvPr name="Group 15" id="15"/>
          <p:cNvGrpSpPr/>
          <p:nvPr/>
        </p:nvGrpSpPr>
        <p:grpSpPr>
          <a:xfrm rot="0">
            <a:off x="15096063" y="5355626"/>
            <a:ext cx="1899427" cy="189942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8C52FF">
                    <a:alpha val="100000"/>
                  </a:srgbClr>
                </a:gs>
                <a:gs pos="100000">
                  <a:srgbClr val="5CE1E6">
                    <a:alpha val="100000"/>
                  </a:srgbClr>
                </a:gs>
              </a:gsLst>
              <a:lin ang="0"/>
            </a:gradFill>
          </p:spPr>
        </p:sp>
        <p:sp>
          <p:nvSpPr>
            <p:cNvPr name="TextBox 17" id="17"/>
            <p:cNvSpPr txBox="true"/>
            <p:nvPr/>
          </p:nvSpPr>
          <p:spPr>
            <a:xfrm>
              <a:off x="76200" y="19050"/>
              <a:ext cx="660400" cy="717550"/>
            </a:xfrm>
            <a:prstGeom prst="rect">
              <a:avLst/>
            </a:prstGeom>
          </p:spPr>
          <p:txBody>
            <a:bodyPr anchor="ctr" rtlCol="false" tIns="50800" lIns="50800" bIns="50800" rIns="50800"/>
            <a:lstStyle/>
            <a:p>
              <a:pPr algn="ctr">
                <a:lnSpc>
                  <a:spcPts val="3328"/>
                </a:lnSpc>
              </a:pPr>
            </a:p>
          </p:txBody>
        </p:sp>
      </p:grpSp>
      <p:grpSp>
        <p:nvGrpSpPr>
          <p:cNvPr name="Group 18" id="18"/>
          <p:cNvGrpSpPr/>
          <p:nvPr/>
        </p:nvGrpSpPr>
        <p:grpSpPr>
          <a:xfrm rot="0">
            <a:off x="12090071" y="732569"/>
            <a:ext cx="597756" cy="597756"/>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8C52FF">
                    <a:alpha val="100000"/>
                  </a:srgbClr>
                </a:gs>
                <a:gs pos="100000">
                  <a:srgbClr val="5CE1E6">
                    <a:alpha val="100000"/>
                  </a:srgbClr>
                </a:gs>
              </a:gsLst>
              <a:lin ang="0"/>
            </a:gradFill>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a:lnSpc>
                  <a:spcPts val="3328"/>
                </a:lnSpc>
              </a:pPr>
            </a:p>
          </p:txBody>
        </p:sp>
      </p:grpSp>
      <p:sp>
        <p:nvSpPr>
          <p:cNvPr name="AutoShape 21" id="21"/>
          <p:cNvSpPr/>
          <p:nvPr/>
        </p:nvSpPr>
        <p:spPr>
          <a:xfrm>
            <a:off x="1000125" y="1480091"/>
            <a:ext cx="15045651" cy="0"/>
          </a:xfrm>
          <a:prstGeom prst="line">
            <a:avLst/>
          </a:prstGeom>
          <a:ln cap="rnd" w="152400">
            <a:gradFill>
              <a:gsLst>
                <a:gs pos="0">
                  <a:srgbClr val="8C52FF">
                    <a:alpha val="100000"/>
                  </a:srgbClr>
                </a:gs>
                <a:gs pos="100000">
                  <a:srgbClr val="5CE1E6">
                    <a:alpha val="100000"/>
                  </a:srgbClr>
                </a:gs>
              </a:gsLst>
              <a:lin ang="0"/>
            </a:gradFill>
            <a:prstDash val="solid"/>
            <a:headEnd type="none" len="sm" w="sm"/>
            <a:tailEnd type="none" len="sm" w="sm"/>
          </a:ln>
        </p:spPr>
      </p:sp>
      <p:pic>
        <p:nvPicPr>
          <p:cNvPr name="Picture 22" id="22"/>
          <p:cNvPicPr>
            <a:picLocks noChangeAspect="true"/>
          </p:cNvPicPr>
          <p:nvPr/>
        </p:nvPicPr>
        <p:blipFill>
          <a:blip r:embed="rId3"/>
          <a:srcRect l="0" t="0" r="0" b="0"/>
          <a:stretch>
            <a:fillRect/>
          </a:stretch>
        </p:blipFill>
        <p:spPr>
          <a:xfrm flipH="false" flipV="false" rot="8493141">
            <a:off x="1923229" y="1230102"/>
            <a:ext cx="606032" cy="499977"/>
          </a:xfrm>
          <a:prstGeom prst="rect">
            <a:avLst/>
          </a:prstGeom>
        </p:spPr>
      </p:pic>
      <p:sp>
        <p:nvSpPr>
          <p:cNvPr name="TextBox 23" id="23"/>
          <p:cNvSpPr txBox="true"/>
          <p:nvPr/>
        </p:nvSpPr>
        <p:spPr>
          <a:xfrm rot="0">
            <a:off x="3113412" y="4959140"/>
            <a:ext cx="10572388" cy="2997200"/>
          </a:xfrm>
          <a:prstGeom prst="rect">
            <a:avLst/>
          </a:prstGeom>
        </p:spPr>
        <p:txBody>
          <a:bodyPr anchor="t" rtlCol="false" tIns="0" lIns="0" bIns="0" rIns="0">
            <a:spAutoFit/>
          </a:bodyPr>
          <a:lstStyle/>
          <a:p>
            <a:pPr algn="ctr">
              <a:lnSpc>
                <a:spcPts val="3400"/>
              </a:lnSpc>
            </a:pPr>
            <a:r>
              <a:rPr lang="en-US" sz="2000">
                <a:solidFill>
                  <a:srgbClr val="FFFFFF"/>
                </a:solidFill>
                <a:latin typeface="Poppins"/>
              </a:rPr>
              <a:t>Choisir le bon langage de programmation est crucial pour la réussite d’un projet. Le choix du langage de programmation peut avoir un impact significatif sur le processus de développement, les performances du logiciel et la réussite globale du projet. </a:t>
            </a:r>
          </a:p>
          <a:p>
            <a:pPr algn="ctr">
              <a:lnSpc>
                <a:spcPts val="3400"/>
              </a:lnSpc>
            </a:pPr>
            <a:r>
              <a:rPr lang="en-US" sz="2000">
                <a:solidFill>
                  <a:srgbClr val="FFFFFF"/>
                </a:solidFill>
                <a:latin typeface="Poppins"/>
              </a:rPr>
              <a:t>Il est important de prendre en compte des facteurs tels que les exigences du projet, la plate-forme cible, l’expertise de l’équipe de développement et la disponibilité des bibliothèques et des Frameworks.</a:t>
            </a:r>
          </a:p>
        </p:txBody>
      </p:sp>
      <p:sp>
        <p:nvSpPr>
          <p:cNvPr name="TextBox 24" id="24"/>
          <p:cNvSpPr txBox="true"/>
          <p:nvPr/>
        </p:nvSpPr>
        <p:spPr>
          <a:xfrm rot="0">
            <a:off x="4709071" y="962025"/>
            <a:ext cx="2569270"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rPr>
              <a:t>Tendances</a:t>
            </a:r>
          </a:p>
        </p:txBody>
      </p:sp>
      <p:sp>
        <p:nvSpPr>
          <p:cNvPr name="TextBox 25" id="25"/>
          <p:cNvSpPr txBox="true"/>
          <p:nvPr/>
        </p:nvSpPr>
        <p:spPr>
          <a:xfrm rot="0">
            <a:off x="7859365" y="962025"/>
            <a:ext cx="2569270"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rPr>
              <a:t>Statistiques</a:t>
            </a:r>
          </a:p>
        </p:txBody>
      </p:sp>
      <p:sp>
        <p:nvSpPr>
          <p:cNvPr name="TextBox 26" id="26"/>
          <p:cNvSpPr txBox="true"/>
          <p:nvPr/>
        </p:nvSpPr>
        <p:spPr>
          <a:xfrm rot="0">
            <a:off x="11009660" y="962025"/>
            <a:ext cx="1655514"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rPr>
              <a:t>Choix</a:t>
            </a:r>
          </a:p>
        </p:txBody>
      </p:sp>
      <p:sp>
        <p:nvSpPr>
          <p:cNvPr name="TextBox 27" id="27"/>
          <p:cNvSpPr txBox="true"/>
          <p:nvPr/>
        </p:nvSpPr>
        <p:spPr>
          <a:xfrm rot="0">
            <a:off x="1028700" y="961530"/>
            <a:ext cx="2395091"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Bold"/>
              </a:rPr>
              <a:t>Introduction</a:t>
            </a:r>
          </a:p>
        </p:txBody>
      </p:sp>
      <p:sp>
        <p:nvSpPr>
          <p:cNvPr name="TextBox 28" id="28"/>
          <p:cNvSpPr txBox="true"/>
          <p:nvPr/>
        </p:nvSpPr>
        <p:spPr>
          <a:xfrm rot="0">
            <a:off x="3721319" y="3059084"/>
            <a:ext cx="9356575" cy="998717"/>
          </a:xfrm>
          <a:prstGeom prst="rect">
            <a:avLst/>
          </a:prstGeom>
        </p:spPr>
        <p:txBody>
          <a:bodyPr anchor="t" rtlCol="false" tIns="0" lIns="0" bIns="0" rIns="0">
            <a:spAutoFit/>
          </a:bodyPr>
          <a:lstStyle/>
          <a:p>
            <a:pPr algn="ctr">
              <a:lnSpc>
                <a:spcPts val="7263"/>
              </a:lnSpc>
            </a:pPr>
            <a:r>
              <a:rPr lang="en-US" sz="6543">
                <a:solidFill>
                  <a:srgbClr val="FFFFFF"/>
                </a:solidFill>
                <a:latin typeface="Poppins Bold"/>
              </a:rPr>
              <a:t>Introduction</a:t>
            </a:r>
          </a:p>
        </p:txBody>
      </p:sp>
      <p:sp>
        <p:nvSpPr>
          <p:cNvPr name="TextBox 29" id="29"/>
          <p:cNvSpPr txBox="true"/>
          <p:nvPr/>
        </p:nvSpPr>
        <p:spPr>
          <a:xfrm rot="0">
            <a:off x="13268852" y="979418"/>
            <a:ext cx="2395091"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rPr>
              <a:t>Conclusion</a:t>
            </a:r>
          </a:p>
        </p:txBody>
      </p:sp>
      <p:grpSp>
        <p:nvGrpSpPr>
          <p:cNvPr name="Group 30" id="30"/>
          <p:cNvGrpSpPr/>
          <p:nvPr/>
        </p:nvGrpSpPr>
        <p:grpSpPr>
          <a:xfrm rot="0">
            <a:off x="17598650" y="9762006"/>
            <a:ext cx="689350" cy="597220"/>
            <a:chOff x="0" y="0"/>
            <a:chExt cx="919133" cy="796293"/>
          </a:xfrm>
        </p:grpSpPr>
        <p:sp>
          <p:nvSpPr>
            <p:cNvPr name="TextBox 31" id="31"/>
            <p:cNvSpPr txBox="true"/>
            <p:nvPr/>
          </p:nvSpPr>
          <p:spPr>
            <a:xfrm rot="0">
              <a:off x="0" y="-57150"/>
              <a:ext cx="788612" cy="845795"/>
            </a:xfrm>
            <a:prstGeom prst="rect">
              <a:avLst/>
            </a:prstGeom>
          </p:spPr>
          <p:txBody>
            <a:bodyPr anchor="t" rtlCol="false" tIns="0" lIns="0" bIns="0" rIns="0">
              <a:spAutoFit/>
            </a:bodyPr>
            <a:lstStyle/>
            <a:p>
              <a:pPr algn="ctr">
                <a:lnSpc>
                  <a:spcPts val="5281"/>
                </a:lnSpc>
              </a:pPr>
              <a:r>
                <a:rPr lang="en-US" sz="3883" spc="-7">
                  <a:solidFill>
                    <a:srgbClr val="8C52FF">
                      <a:alpha val="49804"/>
                    </a:srgbClr>
                  </a:solidFill>
                  <a:latin typeface="TAN Mon Cheri"/>
                </a:rPr>
                <a:t>K</a:t>
              </a:r>
            </a:p>
          </p:txBody>
        </p:sp>
        <p:sp>
          <p:nvSpPr>
            <p:cNvPr name="TextBox 32" id="32"/>
            <p:cNvSpPr txBox="true"/>
            <p:nvPr/>
          </p:nvSpPr>
          <p:spPr>
            <a:xfrm rot="0">
              <a:off x="118925" y="-66675"/>
              <a:ext cx="800207" cy="862968"/>
            </a:xfrm>
            <a:prstGeom prst="rect">
              <a:avLst/>
            </a:prstGeom>
          </p:spPr>
          <p:txBody>
            <a:bodyPr anchor="t" rtlCol="false" tIns="0" lIns="0" bIns="0" rIns="0">
              <a:spAutoFit/>
            </a:bodyPr>
            <a:lstStyle/>
            <a:p>
              <a:pPr algn="ctr">
                <a:lnSpc>
                  <a:spcPts val="5332"/>
                </a:lnSpc>
              </a:pPr>
              <a:r>
                <a:rPr lang="en-US" sz="3920" spc="-7">
                  <a:solidFill>
                    <a:srgbClr val="8C52FF">
                      <a:alpha val="49804"/>
                    </a:srgbClr>
                  </a:solidFill>
                  <a:latin typeface="TAN Mon Cheri"/>
                </a:rPr>
                <a:t>B</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6328627" y="1838325"/>
            <a:ext cx="1899427" cy="189942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8C52FF">
                    <a:alpha val="100000"/>
                  </a:srgbClr>
                </a:gs>
                <a:gs pos="100000">
                  <a:srgbClr val="5CE1E6">
                    <a:alpha val="100000"/>
                  </a:srgbClr>
                </a:gs>
              </a:gsLst>
              <a:lin ang="0"/>
            </a:gra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3328"/>
                </a:lnSpc>
              </a:pPr>
            </a:p>
          </p:txBody>
        </p:sp>
      </p:grpSp>
      <p:sp>
        <p:nvSpPr>
          <p:cNvPr name="TextBox 6" id="6"/>
          <p:cNvSpPr txBox="true"/>
          <p:nvPr/>
        </p:nvSpPr>
        <p:spPr>
          <a:xfrm rot="0">
            <a:off x="6622413" y="2292596"/>
            <a:ext cx="5043175" cy="998717"/>
          </a:xfrm>
          <a:prstGeom prst="rect">
            <a:avLst/>
          </a:prstGeom>
        </p:spPr>
        <p:txBody>
          <a:bodyPr anchor="t" rtlCol="false" tIns="0" lIns="0" bIns="0" rIns="0">
            <a:spAutoFit/>
          </a:bodyPr>
          <a:lstStyle/>
          <a:p>
            <a:pPr algn="ctr">
              <a:lnSpc>
                <a:spcPts val="7263"/>
              </a:lnSpc>
            </a:pPr>
            <a:r>
              <a:rPr lang="en-US" sz="6543">
                <a:solidFill>
                  <a:srgbClr val="FFFFFF"/>
                </a:solidFill>
                <a:latin typeface="Poppins Bold"/>
              </a:rPr>
              <a:t>Tendances</a:t>
            </a:r>
          </a:p>
        </p:txBody>
      </p:sp>
      <p:grpSp>
        <p:nvGrpSpPr>
          <p:cNvPr name="Group 7" id="7"/>
          <p:cNvGrpSpPr>
            <a:grpSpLocks noChangeAspect="true"/>
          </p:cNvGrpSpPr>
          <p:nvPr/>
        </p:nvGrpSpPr>
        <p:grpSpPr>
          <a:xfrm rot="0">
            <a:off x="14948834" y="3882067"/>
            <a:ext cx="1782846" cy="1841323"/>
            <a:chOff x="0" y="0"/>
            <a:chExt cx="6350000" cy="6558280"/>
          </a:xfrm>
        </p:grpSpPr>
        <p:sp>
          <p:nvSpPr>
            <p:cNvPr name="Freeform 8" id="8"/>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23045" t="0" r="-23045" b="0"/>
              </a:stretch>
            </a:blipFill>
          </p:spPr>
        </p:sp>
        <p:sp>
          <p:nvSpPr>
            <p:cNvPr name="Freeform 9" id="9"/>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gradFill rotWithShape="true">
              <a:gsLst>
                <a:gs pos="0">
                  <a:srgbClr val="8C52FF">
                    <a:alpha val="100000"/>
                  </a:srgbClr>
                </a:gs>
                <a:gs pos="100000">
                  <a:srgbClr val="5CE1E6">
                    <a:alpha val="100000"/>
                  </a:srgbClr>
                </a:gs>
              </a:gsLst>
              <a:lin ang="0"/>
            </a:gradFill>
          </p:spPr>
        </p:sp>
      </p:grpSp>
      <p:grpSp>
        <p:nvGrpSpPr>
          <p:cNvPr name="Group 10" id="10"/>
          <p:cNvGrpSpPr/>
          <p:nvPr/>
        </p:nvGrpSpPr>
        <p:grpSpPr>
          <a:xfrm rot="0">
            <a:off x="16731680" y="955134"/>
            <a:ext cx="527620" cy="112345"/>
            <a:chOff x="0" y="0"/>
            <a:chExt cx="308661" cy="65722"/>
          </a:xfrm>
        </p:grpSpPr>
        <p:sp>
          <p:nvSpPr>
            <p:cNvPr name="Freeform 11" id="11"/>
            <p:cNvSpPr/>
            <p:nvPr/>
          </p:nvSpPr>
          <p:spPr>
            <a:xfrm flipH="false" flipV="false" rot="0">
              <a:off x="0" y="0"/>
              <a:ext cx="308661" cy="65722"/>
            </a:xfrm>
            <a:custGeom>
              <a:avLst/>
              <a:gdLst/>
              <a:ahLst/>
              <a:cxnLst/>
              <a:rect r="r" b="b" t="t" l="l"/>
              <a:pathLst>
                <a:path h="65722" w="308661">
                  <a:moveTo>
                    <a:pt x="32861" y="0"/>
                  </a:moveTo>
                  <a:lnTo>
                    <a:pt x="275799" y="0"/>
                  </a:lnTo>
                  <a:cubicBezTo>
                    <a:pt x="284515" y="0"/>
                    <a:pt x="292873" y="3462"/>
                    <a:pt x="299036" y="9625"/>
                  </a:cubicBezTo>
                  <a:cubicBezTo>
                    <a:pt x="305198" y="15787"/>
                    <a:pt x="308661" y="24146"/>
                    <a:pt x="308661" y="32861"/>
                  </a:cubicBezTo>
                  <a:lnTo>
                    <a:pt x="308661" y="32861"/>
                  </a:lnTo>
                  <a:cubicBezTo>
                    <a:pt x="308661" y="41577"/>
                    <a:pt x="305198" y="49935"/>
                    <a:pt x="299036" y="56098"/>
                  </a:cubicBezTo>
                  <a:cubicBezTo>
                    <a:pt x="292873" y="62260"/>
                    <a:pt x="284515" y="65722"/>
                    <a:pt x="275799" y="65722"/>
                  </a:cubicBezTo>
                  <a:lnTo>
                    <a:pt x="32861" y="65722"/>
                  </a:lnTo>
                  <a:cubicBezTo>
                    <a:pt x="24146" y="65722"/>
                    <a:pt x="15787" y="62260"/>
                    <a:pt x="9625" y="56098"/>
                  </a:cubicBezTo>
                  <a:cubicBezTo>
                    <a:pt x="3462" y="49935"/>
                    <a:pt x="0" y="41577"/>
                    <a:pt x="0" y="32861"/>
                  </a:cubicBezTo>
                  <a:lnTo>
                    <a:pt x="0" y="32861"/>
                  </a:lnTo>
                  <a:cubicBezTo>
                    <a:pt x="0" y="24146"/>
                    <a:pt x="3462" y="15787"/>
                    <a:pt x="9625" y="9625"/>
                  </a:cubicBezTo>
                  <a:cubicBezTo>
                    <a:pt x="15787" y="3462"/>
                    <a:pt x="24146" y="0"/>
                    <a:pt x="32861" y="0"/>
                  </a:cubicBezTo>
                  <a:close/>
                </a:path>
              </a:pathLst>
            </a:custGeom>
            <a:gradFill rotWithShape="true">
              <a:gsLst>
                <a:gs pos="0">
                  <a:srgbClr val="8C52FF">
                    <a:alpha val="100000"/>
                  </a:srgbClr>
                </a:gs>
                <a:gs pos="100000">
                  <a:srgbClr val="5CE1E6">
                    <a:alpha val="100000"/>
                  </a:srgbClr>
                </a:gs>
              </a:gsLst>
              <a:lin ang="0"/>
            </a:gradFill>
          </p:spPr>
        </p:sp>
        <p:sp>
          <p:nvSpPr>
            <p:cNvPr name="TextBox 12" id="12"/>
            <p:cNvSpPr txBox="true"/>
            <p:nvPr/>
          </p:nvSpPr>
          <p:spPr>
            <a:xfrm>
              <a:off x="0" y="-57150"/>
              <a:ext cx="308661" cy="122872"/>
            </a:xfrm>
            <a:prstGeom prst="rect">
              <a:avLst/>
            </a:prstGeom>
          </p:spPr>
          <p:txBody>
            <a:bodyPr anchor="ctr" rtlCol="false" tIns="50800" lIns="50800" bIns="50800" rIns="50800"/>
            <a:lstStyle/>
            <a:p>
              <a:pPr algn="ctr">
                <a:lnSpc>
                  <a:spcPts val="3328"/>
                </a:lnSpc>
              </a:pPr>
            </a:p>
          </p:txBody>
        </p:sp>
      </p:grpSp>
      <p:grpSp>
        <p:nvGrpSpPr>
          <p:cNvPr name="Group 13" id="13"/>
          <p:cNvGrpSpPr/>
          <p:nvPr/>
        </p:nvGrpSpPr>
        <p:grpSpPr>
          <a:xfrm rot="0">
            <a:off x="16832522" y="1122845"/>
            <a:ext cx="426778" cy="112345"/>
            <a:chOff x="0" y="0"/>
            <a:chExt cx="249668" cy="65722"/>
          </a:xfrm>
        </p:grpSpPr>
        <p:sp>
          <p:nvSpPr>
            <p:cNvPr name="Freeform 14" id="14"/>
            <p:cNvSpPr/>
            <p:nvPr/>
          </p:nvSpPr>
          <p:spPr>
            <a:xfrm flipH="false" flipV="false" rot="0">
              <a:off x="0" y="0"/>
              <a:ext cx="249668" cy="65722"/>
            </a:xfrm>
            <a:custGeom>
              <a:avLst/>
              <a:gdLst/>
              <a:ahLst/>
              <a:cxnLst/>
              <a:rect r="r" b="b" t="t" l="l"/>
              <a:pathLst>
                <a:path h="65722" w="249668">
                  <a:moveTo>
                    <a:pt x="32861" y="0"/>
                  </a:moveTo>
                  <a:lnTo>
                    <a:pt x="216806" y="0"/>
                  </a:lnTo>
                  <a:cubicBezTo>
                    <a:pt x="225522" y="0"/>
                    <a:pt x="233880" y="3462"/>
                    <a:pt x="240043" y="9625"/>
                  </a:cubicBezTo>
                  <a:cubicBezTo>
                    <a:pt x="246206" y="15787"/>
                    <a:pt x="249668" y="24146"/>
                    <a:pt x="249668" y="32861"/>
                  </a:cubicBezTo>
                  <a:lnTo>
                    <a:pt x="249668" y="32861"/>
                  </a:lnTo>
                  <a:cubicBezTo>
                    <a:pt x="249668" y="41577"/>
                    <a:pt x="246206" y="49935"/>
                    <a:pt x="240043" y="56098"/>
                  </a:cubicBezTo>
                  <a:cubicBezTo>
                    <a:pt x="233880" y="62260"/>
                    <a:pt x="225522" y="65722"/>
                    <a:pt x="216806" y="65722"/>
                  </a:cubicBezTo>
                  <a:lnTo>
                    <a:pt x="32861" y="65722"/>
                  </a:lnTo>
                  <a:cubicBezTo>
                    <a:pt x="24146" y="65722"/>
                    <a:pt x="15787" y="62260"/>
                    <a:pt x="9625" y="56098"/>
                  </a:cubicBezTo>
                  <a:cubicBezTo>
                    <a:pt x="3462" y="49935"/>
                    <a:pt x="0" y="41577"/>
                    <a:pt x="0" y="32861"/>
                  </a:cubicBezTo>
                  <a:lnTo>
                    <a:pt x="0" y="32861"/>
                  </a:lnTo>
                  <a:cubicBezTo>
                    <a:pt x="0" y="24146"/>
                    <a:pt x="3462" y="15787"/>
                    <a:pt x="9625" y="9625"/>
                  </a:cubicBezTo>
                  <a:cubicBezTo>
                    <a:pt x="15787" y="3462"/>
                    <a:pt x="24146" y="0"/>
                    <a:pt x="32861" y="0"/>
                  </a:cubicBezTo>
                  <a:close/>
                </a:path>
              </a:pathLst>
            </a:custGeom>
            <a:gradFill rotWithShape="true">
              <a:gsLst>
                <a:gs pos="0">
                  <a:srgbClr val="8C52FF">
                    <a:alpha val="100000"/>
                  </a:srgbClr>
                </a:gs>
                <a:gs pos="100000">
                  <a:srgbClr val="5CE1E6">
                    <a:alpha val="100000"/>
                  </a:srgbClr>
                </a:gs>
              </a:gsLst>
              <a:lin ang="0"/>
            </a:gradFill>
          </p:spPr>
        </p:sp>
        <p:sp>
          <p:nvSpPr>
            <p:cNvPr name="TextBox 15" id="15"/>
            <p:cNvSpPr txBox="true"/>
            <p:nvPr/>
          </p:nvSpPr>
          <p:spPr>
            <a:xfrm>
              <a:off x="0" y="-57150"/>
              <a:ext cx="249668" cy="122872"/>
            </a:xfrm>
            <a:prstGeom prst="rect">
              <a:avLst/>
            </a:prstGeom>
          </p:spPr>
          <p:txBody>
            <a:bodyPr anchor="ctr" rtlCol="false" tIns="50800" lIns="50800" bIns="50800" rIns="50800"/>
            <a:lstStyle/>
            <a:p>
              <a:pPr algn="ctr">
                <a:lnSpc>
                  <a:spcPts val="3328"/>
                </a:lnSpc>
              </a:pPr>
            </a:p>
          </p:txBody>
        </p:sp>
      </p:grpSp>
      <p:grpSp>
        <p:nvGrpSpPr>
          <p:cNvPr name="Group 16" id="16"/>
          <p:cNvGrpSpPr/>
          <p:nvPr/>
        </p:nvGrpSpPr>
        <p:grpSpPr>
          <a:xfrm rot="0">
            <a:off x="16929762" y="1291546"/>
            <a:ext cx="329538" cy="112345"/>
            <a:chOff x="0" y="0"/>
            <a:chExt cx="192782" cy="65722"/>
          </a:xfrm>
        </p:grpSpPr>
        <p:sp>
          <p:nvSpPr>
            <p:cNvPr name="Freeform 17" id="17"/>
            <p:cNvSpPr/>
            <p:nvPr/>
          </p:nvSpPr>
          <p:spPr>
            <a:xfrm flipH="false" flipV="false" rot="0">
              <a:off x="0" y="0"/>
              <a:ext cx="192782" cy="65722"/>
            </a:xfrm>
            <a:custGeom>
              <a:avLst/>
              <a:gdLst/>
              <a:ahLst/>
              <a:cxnLst/>
              <a:rect r="r" b="b" t="t" l="l"/>
              <a:pathLst>
                <a:path h="65722" w="192782">
                  <a:moveTo>
                    <a:pt x="32861" y="0"/>
                  </a:moveTo>
                  <a:lnTo>
                    <a:pt x="159920" y="0"/>
                  </a:lnTo>
                  <a:cubicBezTo>
                    <a:pt x="168636" y="0"/>
                    <a:pt x="176994" y="3462"/>
                    <a:pt x="183157" y="9625"/>
                  </a:cubicBezTo>
                  <a:cubicBezTo>
                    <a:pt x="189319" y="15787"/>
                    <a:pt x="192782" y="24146"/>
                    <a:pt x="192782" y="32861"/>
                  </a:cubicBezTo>
                  <a:lnTo>
                    <a:pt x="192782" y="32861"/>
                  </a:lnTo>
                  <a:cubicBezTo>
                    <a:pt x="192782" y="41577"/>
                    <a:pt x="189319" y="49935"/>
                    <a:pt x="183157" y="56098"/>
                  </a:cubicBezTo>
                  <a:cubicBezTo>
                    <a:pt x="176994" y="62260"/>
                    <a:pt x="168636" y="65722"/>
                    <a:pt x="159920" y="65722"/>
                  </a:cubicBezTo>
                  <a:lnTo>
                    <a:pt x="32861" y="65722"/>
                  </a:lnTo>
                  <a:cubicBezTo>
                    <a:pt x="24146" y="65722"/>
                    <a:pt x="15787" y="62260"/>
                    <a:pt x="9625" y="56098"/>
                  </a:cubicBezTo>
                  <a:cubicBezTo>
                    <a:pt x="3462" y="49935"/>
                    <a:pt x="0" y="41577"/>
                    <a:pt x="0" y="32861"/>
                  </a:cubicBezTo>
                  <a:lnTo>
                    <a:pt x="0" y="32861"/>
                  </a:lnTo>
                  <a:cubicBezTo>
                    <a:pt x="0" y="24146"/>
                    <a:pt x="3462" y="15787"/>
                    <a:pt x="9625" y="9625"/>
                  </a:cubicBezTo>
                  <a:cubicBezTo>
                    <a:pt x="15787" y="3462"/>
                    <a:pt x="24146" y="0"/>
                    <a:pt x="32861" y="0"/>
                  </a:cubicBezTo>
                  <a:close/>
                </a:path>
              </a:pathLst>
            </a:custGeom>
            <a:gradFill rotWithShape="true">
              <a:gsLst>
                <a:gs pos="0">
                  <a:srgbClr val="8C52FF">
                    <a:alpha val="100000"/>
                  </a:srgbClr>
                </a:gs>
                <a:gs pos="100000">
                  <a:srgbClr val="5CE1E6">
                    <a:alpha val="100000"/>
                  </a:srgbClr>
                </a:gs>
              </a:gsLst>
              <a:lin ang="0"/>
            </a:gradFill>
          </p:spPr>
        </p:sp>
        <p:sp>
          <p:nvSpPr>
            <p:cNvPr name="TextBox 18" id="18"/>
            <p:cNvSpPr txBox="true"/>
            <p:nvPr/>
          </p:nvSpPr>
          <p:spPr>
            <a:xfrm>
              <a:off x="0" y="-57150"/>
              <a:ext cx="192782" cy="122872"/>
            </a:xfrm>
            <a:prstGeom prst="rect">
              <a:avLst/>
            </a:prstGeom>
          </p:spPr>
          <p:txBody>
            <a:bodyPr anchor="ctr" rtlCol="false" tIns="50800" lIns="50800" bIns="50800" rIns="50800"/>
            <a:lstStyle/>
            <a:p>
              <a:pPr algn="ctr">
                <a:lnSpc>
                  <a:spcPts val="3328"/>
                </a:lnSpc>
              </a:pPr>
            </a:p>
          </p:txBody>
        </p:sp>
      </p:grpSp>
      <p:grpSp>
        <p:nvGrpSpPr>
          <p:cNvPr name="Group 19" id="19"/>
          <p:cNvGrpSpPr/>
          <p:nvPr/>
        </p:nvGrpSpPr>
        <p:grpSpPr>
          <a:xfrm rot="0">
            <a:off x="12090071" y="732569"/>
            <a:ext cx="597756" cy="59775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8C52FF">
                    <a:alpha val="100000"/>
                  </a:srgbClr>
                </a:gs>
                <a:gs pos="100000">
                  <a:srgbClr val="5CE1E6">
                    <a:alpha val="100000"/>
                  </a:srgbClr>
                </a:gs>
              </a:gsLst>
              <a:lin ang="0"/>
            </a:gradFill>
          </p:spPr>
        </p:sp>
        <p:sp>
          <p:nvSpPr>
            <p:cNvPr name="TextBox 21" id="21"/>
            <p:cNvSpPr txBox="true"/>
            <p:nvPr/>
          </p:nvSpPr>
          <p:spPr>
            <a:xfrm>
              <a:off x="76200" y="19050"/>
              <a:ext cx="660400" cy="717550"/>
            </a:xfrm>
            <a:prstGeom prst="rect">
              <a:avLst/>
            </a:prstGeom>
          </p:spPr>
          <p:txBody>
            <a:bodyPr anchor="ctr" rtlCol="false" tIns="50800" lIns="50800" bIns="50800" rIns="50800"/>
            <a:lstStyle/>
            <a:p>
              <a:pPr algn="ctr">
                <a:lnSpc>
                  <a:spcPts val="3328"/>
                </a:lnSpc>
              </a:pPr>
            </a:p>
          </p:txBody>
        </p:sp>
      </p:grpSp>
      <p:sp>
        <p:nvSpPr>
          <p:cNvPr name="TextBox 22" id="22"/>
          <p:cNvSpPr txBox="true"/>
          <p:nvPr/>
        </p:nvSpPr>
        <p:spPr>
          <a:xfrm rot="0">
            <a:off x="4709071" y="962025"/>
            <a:ext cx="2569270"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Bold"/>
              </a:rPr>
              <a:t>Tendances</a:t>
            </a:r>
          </a:p>
        </p:txBody>
      </p:sp>
      <p:sp>
        <p:nvSpPr>
          <p:cNvPr name="TextBox 23" id="23"/>
          <p:cNvSpPr txBox="true"/>
          <p:nvPr/>
        </p:nvSpPr>
        <p:spPr>
          <a:xfrm rot="0">
            <a:off x="7859365" y="962025"/>
            <a:ext cx="2569270"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rPr>
              <a:t>Statistiques</a:t>
            </a:r>
          </a:p>
        </p:txBody>
      </p:sp>
      <p:sp>
        <p:nvSpPr>
          <p:cNvPr name="TextBox 24" id="24"/>
          <p:cNvSpPr txBox="true"/>
          <p:nvPr/>
        </p:nvSpPr>
        <p:spPr>
          <a:xfrm rot="0">
            <a:off x="11009660" y="962025"/>
            <a:ext cx="1655514"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rPr>
              <a:t>Choix</a:t>
            </a:r>
          </a:p>
        </p:txBody>
      </p:sp>
      <p:sp>
        <p:nvSpPr>
          <p:cNvPr name="TextBox 25" id="25"/>
          <p:cNvSpPr txBox="true"/>
          <p:nvPr/>
        </p:nvSpPr>
        <p:spPr>
          <a:xfrm rot="0">
            <a:off x="1028700" y="961530"/>
            <a:ext cx="2395091"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rPr>
              <a:t>Introduction</a:t>
            </a:r>
          </a:p>
        </p:txBody>
      </p:sp>
      <p:sp>
        <p:nvSpPr>
          <p:cNvPr name="AutoShape 26" id="26"/>
          <p:cNvSpPr/>
          <p:nvPr/>
        </p:nvSpPr>
        <p:spPr>
          <a:xfrm>
            <a:off x="1000125" y="1480091"/>
            <a:ext cx="15045651" cy="0"/>
          </a:xfrm>
          <a:prstGeom prst="line">
            <a:avLst/>
          </a:prstGeom>
          <a:ln cap="rnd" w="152400">
            <a:gradFill>
              <a:gsLst>
                <a:gs pos="0">
                  <a:srgbClr val="8C52FF">
                    <a:alpha val="100000"/>
                  </a:srgbClr>
                </a:gs>
                <a:gs pos="100000">
                  <a:srgbClr val="5CE1E6">
                    <a:alpha val="100000"/>
                  </a:srgbClr>
                </a:gs>
              </a:gsLst>
              <a:lin ang="0"/>
            </a:gradFill>
            <a:prstDash val="solid"/>
            <a:headEnd type="none" len="sm" w="sm"/>
            <a:tailEnd type="none" len="sm" w="sm"/>
          </a:ln>
        </p:spPr>
      </p:sp>
      <p:pic>
        <p:nvPicPr>
          <p:cNvPr name="Picture 27" id="27"/>
          <p:cNvPicPr>
            <a:picLocks noChangeAspect="true"/>
          </p:cNvPicPr>
          <p:nvPr/>
        </p:nvPicPr>
        <p:blipFill>
          <a:blip r:embed="rId4"/>
          <a:srcRect l="0" t="0" r="0" b="0"/>
          <a:stretch>
            <a:fillRect/>
          </a:stretch>
        </p:blipFill>
        <p:spPr>
          <a:xfrm flipH="false" flipV="false" rot="8493141">
            <a:off x="5664865" y="1230102"/>
            <a:ext cx="606032" cy="499977"/>
          </a:xfrm>
          <a:prstGeom prst="rect">
            <a:avLst/>
          </a:prstGeom>
        </p:spPr>
      </p:pic>
      <p:sp>
        <p:nvSpPr>
          <p:cNvPr name="TextBox 28" id="28"/>
          <p:cNvSpPr txBox="true"/>
          <p:nvPr/>
        </p:nvSpPr>
        <p:spPr>
          <a:xfrm rot="0">
            <a:off x="13268852" y="979418"/>
            <a:ext cx="2395091"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rPr>
              <a:t>Conclusion</a:t>
            </a:r>
          </a:p>
        </p:txBody>
      </p:sp>
      <p:sp>
        <p:nvSpPr>
          <p:cNvPr name="TextBox 29" id="29"/>
          <p:cNvSpPr txBox="true"/>
          <p:nvPr/>
        </p:nvSpPr>
        <p:spPr>
          <a:xfrm rot="0">
            <a:off x="1391761" y="4026115"/>
            <a:ext cx="12935209" cy="1711325"/>
          </a:xfrm>
          <a:prstGeom prst="rect">
            <a:avLst/>
          </a:prstGeom>
        </p:spPr>
        <p:txBody>
          <a:bodyPr anchor="t" rtlCol="false" tIns="0" lIns="0" bIns="0" rIns="0">
            <a:spAutoFit/>
          </a:bodyPr>
          <a:lstStyle/>
          <a:p>
            <a:pPr algn="just">
              <a:lnSpc>
                <a:spcPts val="3400"/>
              </a:lnSpc>
            </a:pPr>
            <a:r>
              <a:rPr lang="en-US" sz="2000">
                <a:solidFill>
                  <a:srgbClr val="FFFFFF"/>
                </a:solidFill>
                <a:latin typeface="Poppins"/>
              </a:rPr>
              <a:t>L'univers des langages de programmation est vaste et en constante expansion, avec plus de 700 langages différents brillants comme des étoiles dans la galaxie numérique. Naviguer à travers cet immense cosmos peut sembler déroutant, mais notre mission est de vous guider vers l'étoile de code qui illuminera votre parcours de développement.</a:t>
            </a:r>
          </a:p>
        </p:txBody>
      </p:sp>
      <p:sp>
        <p:nvSpPr>
          <p:cNvPr name="TextBox 30" id="30"/>
          <p:cNvSpPr txBox="true"/>
          <p:nvPr/>
        </p:nvSpPr>
        <p:spPr>
          <a:xfrm rot="0">
            <a:off x="3796471" y="6342515"/>
            <a:ext cx="12935209" cy="1711325"/>
          </a:xfrm>
          <a:prstGeom prst="rect">
            <a:avLst/>
          </a:prstGeom>
        </p:spPr>
        <p:txBody>
          <a:bodyPr anchor="t" rtlCol="false" tIns="0" lIns="0" bIns="0" rIns="0">
            <a:spAutoFit/>
          </a:bodyPr>
          <a:lstStyle/>
          <a:p>
            <a:pPr algn="just">
              <a:lnSpc>
                <a:spcPts val="3400"/>
              </a:lnSpc>
            </a:pPr>
            <a:r>
              <a:rPr lang="en-US" sz="2000">
                <a:solidFill>
                  <a:srgbClr val="FFFFFF"/>
                </a:solidFill>
                <a:latin typeface="Poppins"/>
              </a:rPr>
              <a:t>Lors de notre exploration, nous allons visiter les 20 langages de programmation les plus utilisés dans le monde, chacun avec ses propres constellations d'applications et d'industries. Préparez-vous à découvrir les joyaux de la programmation et à choisir le langage qui correspond le mieux à vos besoins et aspirations.</a:t>
            </a:r>
          </a:p>
        </p:txBody>
      </p:sp>
      <p:grpSp>
        <p:nvGrpSpPr>
          <p:cNvPr name="Group 31" id="31"/>
          <p:cNvGrpSpPr/>
          <p:nvPr/>
        </p:nvGrpSpPr>
        <p:grpSpPr>
          <a:xfrm rot="0">
            <a:off x="1391761" y="6371977"/>
            <a:ext cx="1782846" cy="1761937"/>
            <a:chOff x="0" y="0"/>
            <a:chExt cx="1282928" cy="1267882"/>
          </a:xfrm>
        </p:grpSpPr>
        <p:sp>
          <p:nvSpPr>
            <p:cNvPr name="Freeform 32" id="32"/>
            <p:cNvSpPr/>
            <p:nvPr/>
          </p:nvSpPr>
          <p:spPr>
            <a:xfrm flipH="false" flipV="false" rot="0">
              <a:off x="0" y="0"/>
              <a:ext cx="1282928" cy="1267882"/>
            </a:xfrm>
            <a:custGeom>
              <a:avLst/>
              <a:gdLst/>
              <a:ahLst/>
              <a:cxnLst/>
              <a:rect r="r" b="b" t="t" l="l"/>
              <a:pathLst>
                <a:path h="1267882" w="1282928">
                  <a:moveTo>
                    <a:pt x="234492" y="0"/>
                  </a:moveTo>
                  <a:lnTo>
                    <a:pt x="1048436" y="0"/>
                  </a:lnTo>
                  <a:cubicBezTo>
                    <a:pt x="1110627" y="0"/>
                    <a:pt x="1170271" y="24705"/>
                    <a:pt x="1214247" y="68681"/>
                  </a:cubicBezTo>
                  <a:cubicBezTo>
                    <a:pt x="1258223" y="112657"/>
                    <a:pt x="1282928" y="172301"/>
                    <a:pt x="1282928" y="234492"/>
                  </a:cubicBezTo>
                  <a:lnTo>
                    <a:pt x="1282928" y="1033390"/>
                  </a:lnTo>
                  <a:cubicBezTo>
                    <a:pt x="1282928" y="1162896"/>
                    <a:pt x="1177942" y="1267882"/>
                    <a:pt x="1048436" y="1267882"/>
                  </a:cubicBezTo>
                  <a:lnTo>
                    <a:pt x="234492" y="1267882"/>
                  </a:lnTo>
                  <a:cubicBezTo>
                    <a:pt x="172301" y="1267882"/>
                    <a:pt x="112657" y="1243177"/>
                    <a:pt x="68681" y="1199201"/>
                  </a:cubicBezTo>
                  <a:cubicBezTo>
                    <a:pt x="24705" y="1155225"/>
                    <a:pt x="0" y="1095581"/>
                    <a:pt x="0" y="1033390"/>
                  </a:cubicBezTo>
                  <a:lnTo>
                    <a:pt x="0" y="234492"/>
                  </a:lnTo>
                  <a:cubicBezTo>
                    <a:pt x="0" y="104986"/>
                    <a:pt x="104986" y="0"/>
                    <a:pt x="234492" y="0"/>
                  </a:cubicBezTo>
                  <a:close/>
                </a:path>
              </a:pathLst>
            </a:custGeom>
            <a:gradFill rotWithShape="true">
              <a:gsLst>
                <a:gs pos="0">
                  <a:srgbClr val="8C52FF">
                    <a:alpha val="100000"/>
                  </a:srgbClr>
                </a:gs>
                <a:gs pos="100000">
                  <a:srgbClr val="5CE1E6">
                    <a:alpha val="100000"/>
                  </a:srgbClr>
                </a:gs>
              </a:gsLst>
              <a:lin ang="0"/>
            </a:gradFill>
            <a:ln cap="rnd">
              <a:noFill/>
              <a:prstDash val="solid"/>
              <a:round/>
            </a:ln>
          </p:spPr>
        </p:sp>
        <p:sp>
          <p:nvSpPr>
            <p:cNvPr name="TextBox 33" id="33"/>
            <p:cNvSpPr txBox="true"/>
            <p:nvPr/>
          </p:nvSpPr>
          <p:spPr>
            <a:xfrm>
              <a:off x="0" y="-57150"/>
              <a:ext cx="1282928" cy="1325032"/>
            </a:xfrm>
            <a:prstGeom prst="rect">
              <a:avLst/>
            </a:prstGeom>
          </p:spPr>
          <p:txBody>
            <a:bodyPr anchor="ctr" rtlCol="false" tIns="50800" lIns="50800" bIns="50800" rIns="50800"/>
            <a:lstStyle/>
            <a:p>
              <a:pPr algn="ctr">
                <a:lnSpc>
                  <a:spcPts val="3328"/>
                </a:lnSpc>
              </a:pPr>
            </a:p>
          </p:txBody>
        </p:sp>
      </p:grpSp>
      <p:sp>
        <p:nvSpPr>
          <p:cNvPr name="Freeform 34" id="34"/>
          <p:cNvSpPr/>
          <p:nvPr/>
        </p:nvSpPr>
        <p:spPr>
          <a:xfrm flipH="false" flipV="false" rot="0">
            <a:off x="1808373" y="6775149"/>
            <a:ext cx="949621" cy="955594"/>
          </a:xfrm>
          <a:custGeom>
            <a:avLst/>
            <a:gdLst/>
            <a:ahLst/>
            <a:cxnLst/>
            <a:rect r="r" b="b" t="t" l="l"/>
            <a:pathLst>
              <a:path h="955594" w="949621">
                <a:moveTo>
                  <a:pt x="0" y="0"/>
                </a:moveTo>
                <a:lnTo>
                  <a:pt x="949621" y="0"/>
                </a:lnTo>
                <a:lnTo>
                  <a:pt x="949621" y="955593"/>
                </a:lnTo>
                <a:lnTo>
                  <a:pt x="0" y="95559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35" id="35"/>
          <p:cNvGrpSpPr/>
          <p:nvPr/>
        </p:nvGrpSpPr>
        <p:grpSpPr>
          <a:xfrm rot="0">
            <a:off x="17598650" y="9762006"/>
            <a:ext cx="689350" cy="597220"/>
            <a:chOff x="0" y="0"/>
            <a:chExt cx="919133" cy="796293"/>
          </a:xfrm>
        </p:grpSpPr>
        <p:sp>
          <p:nvSpPr>
            <p:cNvPr name="TextBox 36" id="36"/>
            <p:cNvSpPr txBox="true"/>
            <p:nvPr/>
          </p:nvSpPr>
          <p:spPr>
            <a:xfrm rot="0">
              <a:off x="0" y="-57150"/>
              <a:ext cx="788612" cy="845795"/>
            </a:xfrm>
            <a:prstGeom prst="rect">
              <a:avLst/>
            </a:prstGeom>
          </p:spPr>
          <p:txBody>
            <a:bodyPr anchor="t" rtlCol="false" tIns="0" lIns="0" bIns="0" rIns="0">
              <a:spAutoFit/>
            </a:bodyPr>
            <a:lstStyle/>
            <a:p>
              <a:pPr algn="ctr">
                <a:lnSpc>
                  <a:spcPts val="5281"/>
                </a:lnSpc>
              </a:pPr>
              <a:r>
                <a:rPr lang="en-US" sz="3883" spc="-7">
                  <a:solidFill>
                    <a:srgbClr val="8C52FF">
                      <a:alpha val="49804"/>
                    </a:srgbClr>
                  </a:solidFill>
                  <a:latin typeface="TAN Mon Cheri"/>
                </a:rPr>
                <a:t>K</a:t>
              </a:r>
            </a:p>
          </p:txBody>
        </p:sp>
        <p:sp>
          <p:nvSpPr>
            <p:cNvPr name="TextBox 37" id="37"/>
            <p:cNvSpPr txBox="true"/>
            <p:nvPr/>
          </p:nvSpPr>
          <p:spPr>
            <a:xfrm rot="0">
              <a:off x="118925" y="-66675"/>
              <a:ext cx="800207" cy="862968"/>
            </a:xfrm>
            <a:prstGeom prst="rect">
              <a:avLst/>
            </a:prstGeom>
          </p:spPr>
          <p:txBody>
            <a:bodyPr anchor="t" rtlCol="false" tIns="0" lIns="0" bIns="0" rIns="0">
              <a:spAutoFit/>
            </a:bodyPr>
            <a:lstStyle/>
            <a:p>
              <a:pPr algn="ctr">
                <a:lnSpc>
                  <a:spcPts val="5332"/>
                </a:lnSpc>
              </a:pPr>
              <a:r>
                <a:rPr lang="en-US" sz="3920" spc="-7">
                  <a:solidFill>
                    <a:srgbClr val="8C52FF">
                      <a:alpha val="49804"/>
                    </a:srgbClr>
                  </a:solidFill>
                  <a:latin typeface="TAN Mon Cheri"/>
                </a:rPr>
                <a:t>B</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8568810" y="2087221"/>
            <a:ext cx="1150379" cy="115037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8C52FF">
                    <a:alpha val="100000"/>
                  </a:srgbClr>
                </a:gs>
                <a:gs pos="100000">
                  <a:srgbClr val="5CE1E6">
                    <a:alpha val="100000"/>
                  </a:srgbClr>
                </a:gs>
              </a:gsLst>
              <a:lin ang="0"/>
            </a:gra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3328"/>
                </a:lnSpc>
              </a:pPr>
            </a:p>
          </p:txBody>
        </p:sp>
      </p:grpSp>
      <p:sp>
        <p:nvSpPr>
          <p:cNvPr name="TextBox 6" id="6"/>
          <p:cNvSpPr txBox="true"/>
          <p:nvPr/>
        </p:nvSpPr>
        <p:spPr>
          <a:xfrm rot="0">
            <a:off x="7616812" y="2368117"/>
            <a:ext cx="3054375" cy="599100"/>
          </a:xfrm>
          <a:prstGeom prst="rect">
            <a:avLst/>
          </a:prstGeom>
        </p:spPr>
        <p:txBody>
          <a:bodyPr anchor="t" rtlCol="false" tIns="0" lIns="0" bIns="0" rIns="0">
            <a:spAutoFit/>
          </a:bodyPr>
          <a:lstStyle/>
          <a:p>
            <a:pPr algn="ctr">
              <a:lnSpc>
                <a:spcPts val="4398"/>
              </a:lnSpc>
            </a:pPr>
            <a:r>
              <a:rPr lang="en-US" sz="3963">
                <a:solidFill>
                  <a:srgbClr val="FFFFFF"/>
                </a:solidFill>
                <a:latin typeface="Poppins Bold"/>
              </a:rPr>
              <a:t>Exploration</a:t>
            </a:r>
          </a:p>
        </p:txBody>
      </p:sp>
      <p:sp>
        <p:nvSpPr>
          <p:cNvPr name="TextBox 7" id="7"/>
          <p:cNvSpPr txBox="true"/>
          <p:nvPr/>
        </p:nvSpPr>
        <p:spPr>
          <a:xfrm rot="0">
            <a:off x="2506618" y="3870672"/>
            <a:ext cx="9882331" cy="854075"/>
          </a:xfrm>
          <a:prstGeom prst="rect">
            <a:avLst/>
          </a:prstGeom>
        </p:spPr>
        <p:txBody>
          <a:bodyPr anchor="t" rtlCol="false" tIns="0" lIns="0" bIns="0" rIns="0">
            <a:spAutoFit/>
          </a:bodyPr>
          <a:lstStyle/>
          <a:p>
            <a:pPr algn="l">
              <a:lnSpc>
                <a:spcPts val="3400"/>
              </a:lnSpc>
            </a:pPr>
            <a:r>
              <a:rPr lang="en-US" sz="2000">
                <a:solidFill>
                  <a:srgbClr val="FFFFFF"/>
                </a:solidFill>
                <a:latin typeface="Poppins"/>
              </a:rPr>
              <a:t>La supernova des langages web, JavaScript illumine les front-end et back-end de nombreuses applications modernes.</a:t>
            </a:r>
          </a:p>
        </p:txBody>
      </p:sp>
      <p:sp>
        <p:nvSpPr>
          <p:cNvPr name="TextBox 8" id="8"/>
          <p:cNvSpPr txBox="true"/>
          <p:nvPr/>
        </p:nvSpPr>
        <p:spPr>
          <a:xfrm rot="0">
            <a:off x="2506618" y="3379963"/>
            <a:ext cx="2395091" cy="441325"/>
          </a:xfrm>
          <a:prstGeom prst="rect">
            <a:avLst/>
          </a:prstGeom>
        </p:spPr>
        <p:txBody>
          <a:bodyPr anchor="t" rtlCol="false" tIns="0" lIns="0" bIns="0" rIns="0">
            <a:spAutoFit/>
          </a:bodyPr>
          <a:lstStyle/>
          <a:p>
            <a:pPr algn="l">
              <a:lnSpc>
                <a:spcPts val="3499"/>
              </a:lnSpc>
              <a:spcBef>
                <a:spcPct val="0"/>
              </a:spcBef>
            </a:pPr>
            <a:r>
              <a:rPr lang="en-US" sz="2499">
                <a:solidFill>
                  <a:srgbClr val="FFFFFF"/>
                </a:solidFill>
                <a:latin typeface="Poppins Bold"/>
              </a:rPr>
              <a:t>JAVASCRIPT</a:t>
            </a:r>
          </a:p>
        </p:txBody>
      </p:sp>
      <p:sp>
        <p:nvSpPr>
          <p:cNvPr name="TextBox 9" id="9"/>
          <p:cNvSpPr txBox="true"/>
          <p:nvPr/>
        </p:nvSpPr>
        <p:spPr>
          <a:xfrm rot="0">
            <a:off x="4709071" y="5341793"/>
            <a:ext cx="11070325" cy="854075"/>
          </a:xfrm>
          <a:prstGeom prst="rect">
            <a:avLst/>
          </a:prstGeom>
        </p:spPr>
        <p:txBody>
          <a:bodyPr anchor="t" rtlCol="false" tIns="0" lIns="0" bIns="0" rIns="0">
            <a:spAutoFit/>
          </a:bodyPr>
          <a:lstStyle/>
          <a:p>
            <a:pPr algn="r">
              <a:lnSpc>
                <a:spcPts val="3400"/>
              </a:lnSpc>
            </a:pPr>
            <a:r>
              <a:rPr lang="en-US" sz="2000">
                <a:solidFill>
                  <a:srgbClr val="FFFFFF"/>
                </a:solidFill>
                <a:latin typeface="Poppins"/>
              </a:rPr>
              <a:t>Réputé pour sa simplicité et sa polyvalence, Python est l'étoile polaire des scientifiques de données et des développeurs de machine learning.</a:t>
            </a:r>
          </a:p>
        </p:txBody>
      </p:sp>
      <p:sp>
        <p:nvSpPr>
          <p:cNvPr name="TextBox 10" id="10"/>
          <p:cNvSpPr txBox="true"/>
          <p:nvPr/>
        </p:nvSpPr>
        <p:spPr>
          <a:xfrm rot="0">
            <a:off x="13384304" y="4852843"/>
            <a:ext cx="2395091" cy="441325"/>
          </a:xfrm>
          <a:prstGeom prst="rect">
            <a:avLst/>
          </a:prstGeom>
        </p:spPr>
        <p:txBody>
          <a:bodyPr anchor="t" rtlCol="false" tIns="0" lIns="0" bIns="0" rIns="0">
            <a:spAutoFit/>
          </a:bodyPr>
          <a:lstStyle/>
          <a:p>
            <a:pPr algn="r">
              <a:lnSpc>
                <a:spcPts val="3499"/>
              </a:lnSpc>
              <a:spcBef>
                <a:spcPct val="0"/>
              </a:spcBef>
            </a:pPr>
            <a:r>
              <a:rPr lang="en-US" sz="2499">
                <a:solidFill>
                  <a:srgbClr val="FFFFFF"/>
                </a:solidFill>
                <a:latin typeface="Poppins Bold"/>
              </a:rPr>
              <a:t>PYTHON</a:t>
            </a:r>
          </a:p>
        </p:txBody>
      </p:sp>
      <p:grpSp>
        <p:nvGrpSpPr>
          <p:cNvPr name="Group 11" id="11"/>
          <p:cNvGrpSpPr>
            <a:grpSpLocks noChangeAspect="true"/>
          </p:cNvGrpSpPr>
          <p:nvPr/>
        </p:nvGrpSpPr>
        <p:grpSpPr>
          <a:xfrm rot="0">
            <a:off x="1028700" y="3426207"/>
            <a:ext cx="1290054" cy="1332368"/>
            <a:chOff x="0" y="0"/>
            <a:chExt cx="6350000" cy="6558280"/>
          </a:xfrm>
        </p:grpSpPr>
        <p:sp>
          <p:nvSpPr>
            <p:cNvPr name="Freeform 12" id="12"/>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1679" t="0" r="-1679" b="0"/>
              </a:stretch>
            </a:blipFill>
          </p:spPr>
        </p:sp>
        <p:sp>
          <p:nvSpPr>
            <p:cNvPr name="Freeform 13" id="13"/>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gradFill rotWithShape="true">
              <a:gsLst>
                <a:gs pos="0">
                  <a:srgbClr val="8C52FF">
                    <a:alpha val="100000"/>
                  </a:srgbClr>
                </a:gs>
                <a:gs pos="100000">
                  <a:srgbClr val="5CE1E6">
                    <a:alpha val="100000"/>
                  </a:srgbClr>
                </a:gs>
              </a:gsLst>
              <a:lin ang="0"/>
            </a:gradFill>
          </p:spPr>
        </p:sp>
      </p:grpSp>
      <p:grpSp>
        <p:nvGrpSpPr>
          <p:cNvPr name="Group 14" id="14"/>
          <p:cNvGrpSpPr>
            <a:grpSpLocks noChangeAspect="true"/>
          </p:cNvGrpSpPr>
          <p:nvPr/>
        </p:nvGrpSpPr>
        <p:grpSpPr>
          <a:xfrm rot="0">
            <a:off x="15969246" y="4896196"/>
            <a:ext cx="1290054" cy="1332368"/>
            <a:chOff x="0" y="0"/>
            <a:chExt cx="6350000" cy="6558280"/>
          </a:xfrm>
        </p:grpSpPr>
        <p:sp>
          <p:nvSpPr>
            <p:cNvPr name="Freeform 15" id="15"/>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4"/>
              <a:stretch>
                <a:fillRect l="-23088" t="0" r="-23088" b="0"/>
              </a:stretch>
            </a:blipFill>
          </p:spPr>
        </p:sp>
        <p:sp>
          <p:nvSpPr>
            <p:cNvPr name="Freeform 16" id="16"/>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gradFill rotWithShape="true">
              <a:gsLst>
                <a:gs pos="0">
                  <a:srgbClr val="8C52FF">
                    <a:alpha val="100000"/>
                  </a:srgbClr>
                </a:gs>
                <a:gs pos="100000">
                  <a:srgbClr val="5CE1E6">
                    <a:alpha val="100000"/>
                  </a:srgbClr>
                </a:gs>
              </a:gsLst>
              <a:lin ang="0"/>
            </a:gradFill>
          </p:spPr>
        </p:sp>
      </p:grpSp>
      <p:grpSp>
        <p:nvGrpSpPr>
          <p:cNvPr name="Group 17" id="17"/>
          <p:cNvGrpSpPr/>
          <p:nvPr/>
        </p:nvGrpSpPr>
        <p:grpSpPr>
          <a:xfrm rot="0">
            <a:off x="16731680" y="955134"/>
            <a:ext cx="527620" cy="112345"/>
            <a:chOff x="0" y="0"/>
            <a:chExt cx="308661" cy="65722"/>
          </a:xfrm>
        </p:grpSpPr>
        <p:sp>
          <p:nvSpPr>
            <p:cNvPr name="Freeform 18" id="18"/>
            <p:cNvSpPr/>
            <p:nvPr/>
          </p:nvSpPr>
          <p:spPr>
            <a:xfrm flipH="false" flipV="false" rot="0">
              <a:off x="0" y="0"/>
              <a:ext cx="308661" cy="65722"/>
            </a:xfrm>
            <a:custGeom>
              <a:avLst/>
              <a:gdLst/>
              <a:ahLst/>
              <a:cxnLst/>
              <a:rect r="r" b="b" t="t" l="l"/>
              <a:pathLst>
                <a:path h="65722" w="308661">
                  <a:moveTo>
                    <a:pt x="32861" y="0"/>
                  </a:moveTo>
                  <a:lnTo>
                    <a:pt x="275799" y="0"/>
                  </a:lnTo>
                  <a:cubicBezTo>
                    <a:pt x="284515" y="0"/>
                    <a:pt x="292873" y="3462"/>
                    <a:pt x="299036" y="9625"/>
                  </a:cubicBezTo>
                  <a:cubicBezTo>
                    <a:pt x="305198" y="15787"/>
                    <a:pt x="308661" y="24146"/>
                    <a:pt x="308661" y="32861"/>
                  </a:cubicBezTo>
                  <a:lnTo>
                    <a:pt x="308661" y="32861"/>
                  </a:lnTo>
                  <a:cubicBezTo>
                    <a:pt x="308661" y="41577"/>
                    <a:pt x="305198" y="49935"/>
                    <a:pt x="299036" y="56098"/>
                  </a:cubicBezTo>
                  <a:cubicBezTo>
                    <a:pt x="292873" y="62260"/>
                    <a:pt x="284515" y="65722"/>
                    <a:pt x="275799" y="65722"/>
                  </a:cubicBezTo>
                  <a:lnTo>
                    <a:pt x="32861" y="65722"/>
                  </a:lnTo>
                  <a:cubicBezTo>
                    <a:pt x="24146" y="65722"/>
                    <a:pt x="15787" y="62260"/>
                    <a:pt x="9625" y="56098"/>
                  </a:cubicBezTo>
                  <a:cubicBezTo>
                    <a:pt x="3462" y="49935"/>
                    <a:pt x="0" y="41577"/>
                    <a:pt x="0" y="32861"/>
                  </a:cubicBezTo>
                  <a:lnTo>
                    <a:pt x="0" y="32861"/>
                  </a:lnTo>
                  <a:cubicBezTo>
                    <a:pt x="0" y="24146"/>
                    <a:pt x="3462" y="15787"/>
                    <a:pt x="9625" y="9625"/>
                  </a:cubicBezTo>
                  <a:cubicBezTo>
                    <a:pt x="15787" y="3462"/>
                    <a:pt x="24146" y="0"/>
                    <a:pt x="32861" y="0"/>
                  </a:cubicBezTo>
                  <a:close/>
                </a:path>
              </a:pathLst>
            </a:custGeom>
            <a:gradFill rotWithShape="true">
              <a:gsLst>
                <a:gs pos="0">
                  <a:srgbClr val="8C52FF">
                    <a:alpha val="100000"/>
                  </a:srgbClr>
                </a:gs>
                <a:gs pos="100000">
                  <a:srgbClr val="5CE1E6">
                    <a:alpha val="100000"/>
                  </a:srgbClr>
                </a:gs>
              </a:gsLst>
              <a:lin ang="0"/>
            </a:gradFill>
          </p:spPr>
        </p:sp>
        <p:sp>
          <p:nvSpPr>
            <p:cNvPr name="TextBox 19" id="19"/>
            <p:cNvSpPr txBox="true"/>
            <p:nvPr/>
          </p:nvSpPr>
          <p:spPr>
            <a:xfrm>
              <a:off x="0" y="-57150"/>
              <a:ext cx="308661" cy="122872"/>
            </a:xfrm>
            <a:prstGeom prst="rect">
              <a:avLst/>
            </a:prstGeom>
          </p:spPr>
          <p:txBody>
            <a:bodyPr anchor="ctr" rtlCol="false" tIns="50800" lIns="50800" bIns="50800" rIns="50800"/>
            <a:lstStyle/>
            <a:p>
              <a:pPr algn="ctr">
                <a:lnSpc>
                  <a:spcPts val="3328"/>
                </a:lnSpc>
              </a:pPr>
            </a:p>
          </p:txBody>
        </p:sp>
      </p:grpSp>
      <p:grpSp>
        <p:nvGrpSpPr>
          <p:cNvPr name="Group 20" id="20"/>
          <p:cNvGrpSpPr/>
          <p:nvPr/>
        </p:nvGrpSpPr>
        <p:grpSpPr>
          <a:xfrm rot="0">
            <a:off x="16832522" y="1122845"/>
            <a:ext cx="426778" cy="112345"/>
            <a:chOff x="0" y="0"/>
            <a:chExt cx="249668" cy="65722"/>
          </a:xfrm>
        </p:grpSpPr>
        <p:sp>
          <p:nvSpPr>
            <p:cNvPr name="Freeform 21" id="21"/>
            <p:cNvSpPr/>
            <p:nvPr/>
          </p:nvSpPr>
          <p:spPr>
            <a:xfrm flipH="false" flipV="false" rot="0">
              <a:off x="0" y="0"/>
              <a:ext cx="249668" cy="65722"/>
            </a:xfrm>
            <a:custGeom>
              <a:avLst/>
              <a:gdLst/>
              <a:ahLst/>
              <a:cxnLst/>
              <a:rect r="r" b="b" t="t" l="l"/>
              <a:pathLst>
                <a:path h="65722" w="249668">
                  <a:moveTo>
                    <a:pt x="32861" y="0"/>
                  </a:moveTo>
                  <a:lnTo>
                    <a:pt x="216806" y="0"/>
                  </a:lnTo>
                  <a:cubicBezTo>
                    <a:pt x="225522" y="0"/>
                    <a:pt x="233880" y="3462"/>
                    <a:pt x="240043" y="9625"/>
                  </a:cubicBezTo>
                  <a:cubicBezTo>
                    <a:pt x="246206" y="15787"/>
                    <a:pt x="249668" y="24146"/>
                    <a:pt x="249668" y="32861"/>
                  </a:cubicBezTo>
                  <a:lnTo>
                    <a:pt x="249668" y="32861"/>
                  </a:lnTo>
                  <a:cubicBezTo>
                    <a:pt x="249668" y="41577"/>
                    <a:pt x="246206" y="49935"/>
                    <a:pt x="240043" y="56098"/>
                  </a:cubicBezTo>
                  <a:cubicBezTo>
                    <a:pt x="233880" y="62260"/>
                    <a:pt x="225522" y="65722"/>
                    <a:pt x="216806" y="65722"/>
                  </a:cubicBezTo>
                  <a:lnTo>
                    <a:pt x="32861" y="65722"/>
                  </a:lnTo>
                  <a:cubicBezTo>
                    <a:pt x="24146" y="65722"/>
                    <a:pt x="15787" y="62260"/>
                    <a:pt x="9625" y="56098"/>
                  </a:cubicBezTo>
                  <a:cubicBezTo>
                    <a:pt x="3462" y="49935"/>
                    <a:pt x="0" y="41577"/>
                    <a:pt x="0" y="32861"/>
                  </a:cubicBezTo>
                  <a:lnTo>
                    <a:pt x="0" y="32861"/>
                  </a:lnTo>
                  <a:cubicBezTo>
                    <a:pt x="0" y="24146"/>
                    <a:pt x="3462" y="15787"/>
                    <a:pt x="9625" y="9625"/>
                  </a:cubicBezTo>
                  <a:cubicBezTo>
                    <a:pt x="15787" y="3462"/>
                    <a:pt x="24146" y="0"/>
                    <a:pt x="32861" y="0"/>
                  </a:cubicBezTo>
                  <a:close/>
                </a:path>
              </a:pathLst>
            </a:custGeom>
            <a:gradFill rotWithShape="true">
              <a:gsLst>
                <a:gs pos="0">
                  <a:srgbClr val="8C52FF">
                    <a:alpha val="100000"/>
                  </a:srgbClr>
                </a:gs>
                <a:gs pos="100000">
                  <a:srgbClr val="5CE1E6">
                    <a:alpha val="100000"/>
                  </a:srgbClr>
                </a:gs>
              </a:gsLst>
              <a:lin ang="0"/>
            </a:gradFill>
          </p:spPr>
        </p:sp>
        <p:sp>
          <p:nvSpPr>
            <p:cNvPr name="TextBox 22" id="22"/>
            <p:cNvSpPr txBox="true"/>
            <p:nvPr/>
          </p:nvSpPr>
          <p:spPr>
            <a:xfrm>
              <a:off x="0" y="-57150"/>
              <a:ext cx="249668" cy="122872"/>
            </a:xfrm>
            <a:prstGeom prst="rect">
              <a:avLst/>
            </a:prstGeom>
          </p:spPr>
          <p:txBody>
            <a:bodyPr anchor="ctr" rtlCol="false" tIns="50800" lIns="50800" bIns="50800" rIns="50800"/>
            <a:lstStyle/>
            <a:p>
              <a:pPr algn="ctr">
                <a:lnSpc>
                  <a:spcPts val="3328"/>
                </a:lnSpc>
              </a:pPr>
            </a:p>
          </p:txBody>
        </p:sp>
      </p:grpSp>
      <p:grpSp>
        <p:nvGrpSpPr>
          <p:cNvPr name="Group 23" id="23"/>
          <p:cNvGrpSpPr/>
          <p:nvPr/>
        </p:nvGrpSpPr>
        <p:grpSpPr>
          <a:xfrm rot="0">
            <a:off x="16929762" y="1291546"/>
            <a:ext cx="329538" cy="112345"/>
            <a:chOff x="0" y="0"/>
            <a:chExt cx="192782" cy="65722"/>
          </a:xfrm>
        </p:grpSpPr>
        <p:sp>
          <p:nvSpPr>
            <p:cNvPr name="Freeform 24" id="24"/>
            <p:cNvSpPr/>
            <p:nvPr/>
          </p:nvSpPr>
          <p:spPr>
            <a:xfrm flipH="false" flipV="false" rot="0">
              <a:off x="0" y="0"/>
              <a:ext cx="192782" cy="65722"/>
            </a:xfrm>
            <a:custGeom>
              <a:avLst/>
              <a:gdLst/>
              <a:ahLst/>
              <a:cxnLst/>
              <a:rect r="r" b="b" t="t" l="l"/>
              <a:pathLst>
                <a:path h="65722" w="192782">
                  <a:moveTo>
                    <a:pt x="32861" y="0"/>
                  </a:moveTo>
                  <a:lnTo>
                    <a:pt x="159920" y="0"/>
                  </a:lnTo>
                  <a:cubicBezTo>
                    <a:pt x="168636" y="0"/>
                    <a:pt x="176994" y="3462"/>
                    <a:pt x="183157" y="9625"/>
                  </a:cubicBezTo>
                  <a:cubicBezTo>
                    <a:pt x="189319" y="15787"/>
                    <a:pt x="192782" y="24146"/>
                    <a:pt x="192782" y="32861"/>
                  </a:cubicBezTo>
                  <a:lnTo>
                    <a:pt x="192782" y="32861"/>
                  </a:lnTo>
                  <a:cubicBezTo>
                    <a:pt x="192782" y="41577"/>
                    <a:pt x="189319" y="49935"/>
                    <a:pt x="183157" y="56098"/>
                  </a:cubicBezTo>
                  <a:cubicBezTo>
                    <a:pt x="176994" y="62260"/>
                    <a:pt x="168636" y="65722"/>
                    <a:pt x="159920" y="65722"/>
                  </a:cubicBezTo>
                  <a:lnTo>
                    <a:pt x="32861" y="65722"/>
                  </a:lnTo>
                  <a:cubicBezTo>
                    <a:pt x="24146" y="65722"/>
                    <a:pt x="15787" y="62260"/>
                    <a:pt x="9625" y="56098"/>
                  </a:cubicBezTo>
                  <a:cubicBezTo>
                    <a:pt x="3462" y="49935"/>
                    <a:pt x="0" y="41577"/>
                    <a:pt x="0" y="32861"/>
                  </a:cubicBezTo>
                  <a:lnTo>
                    <a:pt x="0" y="32861"/>
                  </a:lnTo>
                  <a:cubicBezTo>
                    <a:pt x="0" y="24146"/>
                    <a:pt x="3462" y="15787"/>
                    <a:pt x="9625" y="9625"/>
                  </a:cubicBezTo>
                  <a:cubicBezTo>
                    <a:pt x="15787" y="3462"/>
                    <a:pt x="24146" y="0"/>
                    <a:pt x="32861" y="0"/>
                  </a:cubicBezTo>
                  <a:close/>
                </a:path>
              </a:pathLst>
            </a:custGeom>
            <a:gradFill rotWithShape="true">
              <a:gsLst>
                <a:gs pos="0">
                  <a:srgbClr val="8C52FF">
                    <a:alpha val="100000"/>
                  </a:srgbClr>
                </a:gs>
                <a:gs pos="100000">
                  <a:srgbClr val="5CE1E6">
                    <a:alpha val="100000"/>
                  </a:srgbClr>
                </a:gs>
              </a:gsLst>
              <a:lin ang="0"/>
            </a:gradFill>
          </p:spPr>
        </p:sp>
        <p:sp>
          <p:nvSpPr>
            <p:cNvPr name="TextBox 25" id="25"/>
            <p:cNvSpPr txBox="true"/>
            <p:nvPr/>
          </p:nvSpPr>
          <p:spPr>
            <a:xfrm>
              <a:off x="0" y="-57150"/>
              <a:ext cx="192782" cy="122872"/>
            </a:xfrm>
            <a:prstGeom prst="rect">
              <a:avLst/>
            </a:prstGeom>
          </p:spPr>
          <p:txBody>
            <a:bodyPr anchor="ctr" rtlCol="false" tIns="50800" lIns="50800" bIns="50800" rIns="50800"/>
            <a:lstStyle/>
            <a:p>
              <a:pPr algn="ctr">
                <a:lnSpc>
                  <a:spcPts val="3328"/>
                </a:lnSpc>
              </a:pPr>
            </a:p>
          </p:txBody>
        </p:sp>
      </p:grpSp>
      <p:grpSp>
        <p:nvGrpSpPr>
          <p:cNvPr name="Group 26" id="26"/>
          <p:cNvGrpSpPr/>
          <p:nvPr/>
        </p:nvGrpSpPr>
        <p:grpSpPr>
          <a:xfrm rot="0">
            <a:off x="12090071" y="732569"/>
            <a:ext cx="597756" cy="597756"/>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8C52FF">
                    <a:alpha val="100000"/>
                  </a:srgbClr>
                </a:gs>
                <a:gs pos="100000">
                  <a:srgbClr val="5CE1E6">
                    <a:alpha val="100000"/>
                  </a:srgbClr>
                </a:gs>
              </a:gsLst>
              <a:lin ang="0"/>
            </a:gradFill>
          </p:spPr>
        </p:sp>
        <p:sp>
          <p:nvSpPr>
            <p:cNvPr name="TextBox 28" id="28"/>
            <p:cNvSpPr txBox="true"/>
            <p:nvPr/>
          </p:nvSpPr>
          <p:spPr>
            <a:xfrm>
              <a:off x="76200" y="19050"/>
              <a:ext cx="660400" cy="717550"/>
            </a:xfrm>
            <a:prstGeom prst="rect">
              <a:avLst/>
            </a:prstGeom>
          </p:spPr>
          <p:txBody>
            <a:bodyPr anchor="ctr" rtlCol="false" tIns="50800" lIns="50800" bIns="50800" rIns="50800"/>
            <a:lstStyle/>
            <a:p>
              <a:pPr algn="ctr">
                <a:lnSpc>
                  <a:spcPts val="3328"/>
                </a:lnSpc>
              </a:pPr>
            </a:p>
          </p:txBody>
        </p:sp>
      </p:grpSp>
      <p:sp>
        <p:nvSpPr>
          <p:cNvPr name="TextBox 29" id="29"/>
          <p:cNvSpPr txBox="true"/>
          <p:nvPr/>
        </p:nvSpPr>
        <p:spPr>
          <a:xfrm rot="0">
            <a:off x="4709071" y="962025"/>
            <a:ext cx="2569270"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Bold"/>
              </a:rPr>
              <a:t>Tendances</a:t>
            </a:r>
          </a:p>
        </p:txBody>
      </p:sp>
      <p:sp>
        <p:nvSpPr>
          <p:cNvPr name="TextBox 30" id="30"/>
          <p:cNvSpPr txBox="true"/>
          <p:nvPr/>
        </p:nvSpPr>
        <p:spPr>
          <a:xfrm rot="0">
            <a:off x="7859365" y="962025"/>
            <a:ext cx="2569270"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rPr>
              <a:t>Statistiques</a:t>
            </a:r>
          </a:p>
        </p:txBody>
      </p:sp>
      <p:sp>
        <p:nvSpPr>
          <p:cNvPr name="TextBox 31" id="31"/>
          <p:cNvSpPr txBox="true"/>
          <p:nvPr/>
        </p:nvSpPr>
        <p:spPr>
          <a:xfrm rot="0">
            <a:off x="11009660" y="962025"/>
            <a:ext cx="1655514"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rPr>
              <a:t>Choix</a:t>
            </a:r>
          </a:p>
        </p:txBody>
      </p:sp>
      <p:sp>
        <p:nvSpPr>
          <p:cNvPr name="TextBox 32" id="32"/>
          <p:cNvSpPr txBox="true"/>
          <p:nvPr/>
        </p:nvSpPr>
        <p:spPr>
          <a:xfrm rot="0">
            <a:off x="1028700" y="961530"/>
            <a:ext cx="2395091"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rPr>
              <a:t>Introduction</a:t>
            </a:r>
          </a:p>
        </p:txBody>
      </p:sp>
      <p:sp>
        <p:nvSpPr>
          <p:cNvPr name="AutoShape 33" id="33"/>
          <p:cNvSpPr/>
          <p:nvPr/>
        </p:nvSpPr>
        <p:spPr>
          <a:xfrm>
            <a:off x="1000125" y="1480091"/>
            <a:ext cx="15045651" cy="0"/>
          </a:xfrm>
          <a:prstGeom prst="line">
            <a:avLst/>
          </a:prstGeom>
          <a:ln cap="rnd" w="152400">
            <a:gradFill>
              <a:gsLst>
                <a:gs pos="0">
                  <a:srgbClr val="8C52FF">
                    <a:alpha val="100000"/>
                  </a:srgbClr>
                </a:gs>
                <a:gs pos="100000">
                  <a:srgbClr val="5CE1E6">
                    <a:alpha val="100000"/>
                  </a:srgbClr>
                </a:gs>
              </a:gsLst>
              <a:lin ang="0"/>
            </a:gradFill>
            <a:prstDash val="solid"/>
            <a:headEnd type="none" len="sm" w="sm"/>
            <a:tailEnd type="none" len="sm" w="sm"/>
          </a:ln>
        </p:spPr>
      </p:sp>
      <p:pic>
        <p:nvPicPr>
          <p:cNvPr name="Picture 34" id="34"/>
          <p:cNvPicPr>
            <a:picLocks noChangeAspect="true"/>
          </p:cNvPicPr>
          <p:nvPr/>
        </p:nvPicPr>
        <p:blipFill>
          <a:blip r:embed="rId5"/>
          <a:srcRect l="0" t="0" r="0" b="0"/>
          <a:stretch>
            <a:fillRect/>
          </a:stretch>
        </p:blipFill>
        <p:spPr>
          <a:xfrm flipH="false" flipV="false" rot="8493141">
            <a:off x="5664865" y="1230102"/>
            <a:ext cx="606032" cy="499977"/>
          </a:xfrm>
          <a:prstGeom prst="rect">
            <a:avLst/>
          </a:prstGeom>
        </p:spPr>
      </p:pic>
      <p:sp>
        <p:nvSpPr>
          <p:cNvPr name="TextBox 35" id="35"/>
          <p:cNvSpPr txBox="true"/>
          <p:nvPr/>
        </p:nvSpPr>
        <p:spPr>
          <a:xfrm rot="0">
            <a:off x="13268852" y="979418"/>
            <a:ext cx="2395091"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rPr>
              <a:t>Conclusion</a:t>
            </a:r>
          </a:p>
        </p:txBody>
      </p:sp>
      <p:sp>
        <p:nvSpPr>
          <p:cNvPr name="TextBox 36" id="36"/>
          <p:cNvSpPr txBox="true"/>
          <p:nvPr/>
        </p:nvSpPr>
        <p:spPr>
          <a:xfrm rot="0">
            <a:off x="2506618" y="6811782"/>
            <a:ext cx="9882331" cy="854075"/>
          </a:xfrm>
          <a:prstGeom prst="rect">
            <a:avLst/>
          </a:prstGeom>
        </p:spPr>
        <p:txBody>
          <a:bodyPr anchor="t" rtlCol="false" tIns="0" lIns="0" bIns="0" rIns="0">
            <a:spAutoFit/>
          </a:bodyPr>
          <a:lstStyle/>
          <a:p>
            <a:pPr algn="l">
              <a:lnSpc>
                <a:spcPts val="3400"/>
              </a:lnSpc>
            </a:pPr>
            <a:r>
              <a:rPr lang="en-US" sz="2000">
                <a:solidFill>
                  <a:srgbClr val="FFFFFF"/>
                </a:solidFill>
                <a:latin typeface="Poppins"/>
              </a:rPr>
              <a:t>Un géant stable, apprécié dans le développement d'applications d'entreprise, d'applications Android et plus encore.</a:t>
            </a:r>
          </a:p>
        </p:txBody>
      </p:sp>
      <p:sp>
        <p:nvSpPr>
          <p:cNvPr name="TextBox 37" id="37"/>
          <p:cNvSpPr txBox="true"/>
          <p:nvPr/>
        </p:nvSpPr>
        <p:spPr>
          <a:xfrm rot="0">
            <a:off x="2506618" y="6321073"/>
            <a:ext cx="2395091" cy="441325"/>
          </a:xfrm>
          <a:prstGeom prst="rect">
            <a:avLst/>
          </a:prstGeom>
        </p:spPr>
        <p:txBody>
          <a:bodyPr anchor="t" rtlCol="false" tIns="0" lIns="0" bIns="0" rIns="0">
            <a:spAutoFit/>
          </a:bodyPr>
          <a:lstStyle/>
          <a:p>
            <a:pPr algn="l">
              <a:lnSpc>
                <a:spcPts val="3499"/>
              </a:lnSpc>
              <a:spcBef>
                <a:spcPct val="0"/>
              </a:spcBef>
            </a:pPr>
            <a:r>
              <a:rPr lang="en-US" sz="2499">
                <a:solidFill>
                  <a:srgbClr val="FFFFFF"/>
                </a:solidFill>
                <a:latin typeface="Poppins Bold"/>
              </a:rPr>
              <a:t>JAVA</a:t>
            </a:r>
          </a:p>
        </p:txBody>
      </p:sp>
      <p:grpSp>
        <p:nvGrpSpPr>
          <p:cNvPr name="Group 38" id="38"/>
          <p:cNvGrpSpPr>
            <a:grpSpLocks noChangeAspect="true"/>
          </p:cNvGrpSpPr>
          <p:nvPr/>
        </p:nvGrpSpPr>
        <p:grpSpPr>
          <a:xfrm rot="0">
            <a:off x="1028700" y="6367318"/>
            <a:ext cx="1290054" cy="1332368"/>
            <a:chOff x="0" y="0"/>
            <a:chExt cx="6350000" cy="6558280"/>
          </a:xfrm>
        </p:grpSpPr>
        <p:sp>
          <p:nvSpPr>
            <p:cNvPr name="Freeform 39" id="39"/>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6"/>
              <a:stretch>
                <a:fillRect l="-1679" t="0" r="-1679" b="0"/>
              </a:stretch>
            </a:blipFill>
          </p:spPr>
        </p:sp>
        <p:sp>
          <p:nvSpPr>
            <p:cNvPr name="Freeform 40" id="40"/>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gradFill rotWithShape="true">
              <a:gsLst>
                <a:gs pos="0">
                  <a:srgbClr val="8C52FF">
                    <a:alpha val="100000"/>
                  </a:srgbClr>
                </a:gs>
                <a:gs pos="100000">
                  <a:srgbClr val="5CE1E6">
                    <a:alpha val="100000"/>
                  </a:srgbClr>
                </a:gs>
              </a:gsLst>
              <a:lin ang="0"/>
            </a:gradFill>
          </p:spPr>
        </p:sp>
      </p:grpSp>
      <p:sp>
        <p:nvSpPr>
          <p:cNvPr name="TextBox 41" id="41"/>
          <p:cNvSpPr txBox="true"/>
          <p:nvPr/>
        </p:nvSpPr>
        <p:spPr>
          <a:xfrm rot="0">
            <a:off x="4709071" y="8282904"/>
            <a:ext cx="11070325" cy="854075"/>
          </a:xfrm>
          <a:prstGeom prst="rect">
            <a:avLst/>
          </a:prstGeom>
        </p:spPr>
        <p:txBody>
          <a:bodyPr anchor="t" rtlCol="false" tIns="0" lIns="0" bIns="0" rIns="0">
            <a:spAutoFit/>
          </a:bodyPr>
          <a:lstStyle/>
          <a:p>
            <a:pPr algn="r">
              <a:lnSpc>
                <a:spcPts val="3400"/>
              </a:lnSpc>
            </a:pPr>
            <a:r>
              <a:rPr lang="en-US" sz="2000">
                <a:solidFill>
                  <a:srgbClr val="FFFFFF"/>
                </a:solidFill>
                <a:latin typeface="Poppins"/>
              </a:rPr>
              <a:t>Le vétéran de la programmation, C est le pilier des systèmes d'exploitation et des logiciels embarqués.</a:t>
            </a:r>
          </a:p>
        </p:txBody>
      </p:sp>
      <p:sp>
        <p:nvSpPr>
          <p:cNvPr name="TextBox 42" id="42"/>
          <p:cNvSpPr txBox="true"/>
          <p:nvPr/>
        </p:nvSpPr>
        <p:spPr>
          <a:xfrm rot="0">
            <a:off x="13384304" y="7770632"/>
            <a:ext cx="2395091" cy="441325"/>
          </a:xfrm>
          <a:prstGeom prst="rect">
            <a:avLst/>
          </a:prstGeom>
        </p:spPr>
        <p:txBody>
          <a:bodyPr anchor="t" rtlCol="false" tIns="0" lIns="0" bIns="0" rIns="0">
            <a:spAutoFit/>
          </a:bodyPr>
          <a:lstStyle/>
          <a:p>
            <a:pPr algn="r">
              <a:lnSpc>
                <a:spcPts val="3499"/>
              </a:lnSpc>
              <a:spcBef>
                <a:spcPct val="0"/>
              </a:spcBef>
            </a:pPr>
            <a:r>
              <a:rPr lang="en-US" sz="2499">
                <a:solidFill>
                  <a:srgbClr val="FFFFFF"/>
                </a:solidFill>
                <a:latin typeface="Poppins Bold"/>
              </a:rPr>
              <a:t>C</a:t>
            </a:r>
          </a:p>
        </p:txBody>
      </p:sp>
      <p:grpSp>
        <p:nvGrpSpPr>
          <p:cNvPr name="Group 43" id="43"/>
          <p:cNvGrpSpPr>
            <a:grpSpLocks noChangeAspect="true"/>
          </p:cNvGrpSpPr>
          <p:nvPr/>
        </p:nvGrpSpPr>
        <p:grpSpPr>
          <a:xfrm rot="0">
            <a:off x="15969246" y="7837307"/>
            <a:ext cx="1290054" cy="1332368"/>
            <a:chOff x="0" y="0"/>
            <a:chExt cx="6350000" cy="6558280"/>
          </a:xfrm>
        </p:grpSpPr>
        <p:sp>
          <p:nvSpPr>
            <p:cNvPr name="Freeform 44" id="44"/>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7"/>
              <a:stretch>
                <a:fillRect l="0" t="-6699" r="0" b="-6699"/>
              </a:stretch>
            </a:blipFill>
          </p:spPr>
        </p:sp>
        <p:sp>
          <p:nvSpPr>
            <p:cNvPr name="Freeform 45" id="45"/>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gradFill rotWithShape="true">
              <a:gsLst>
                <a:gs pos="0">
                  <a:srgbClr val="8C52FF">
                    <a:alpha val="100000"/>
                  </a:srgbClr>
                </a:gs>
                <a:gs pos="100000">
                  <a:srgbClr val="5CE1E6">
                    <a:alpha val="100000"/>
                  </a:srgbClr>
                </a:gs>
              </a:gsLst>
              <a:lin ang="0"/>
            </a:gradFill>
          </p:spPr>
        </p:sp>
      </p:grpSp>
      <p:grpSp>
        <p:nvGrpSpPr>
          <p:cNvPr name="Group 46" id="46"/>
          <p:cNvGrpSpPr/>
          <p:nvPr/>
        </p:nvGrpSpPr>
        <p:grpSpPr>
          <a:xfrm rot="0">
            <a:off x="8822189" y="9612127"/>
            <a:ext cx="149879" cy="149879"/>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8C52FF">
                    <a:alpha val="100000"/>
                  </a:srgbClr>
                </a:gs>
                <a:gs pos="100000">
                  <a:srgbClr val="5CE1E6">
                    <a:alpha val="100000"/>
                  </a:srgbClr>
                </a:gs>
              </a:gsLst>
              <a:lin ang="0"/>
            </a:gradFill>
          </p:spPr>
        </p:sp>
        <p:sp>
          <p:nvSpPr>
            <p:cNvPr name="TextBox 48" id="48"/>
            <p:cNvSpPr txBox="true"/>
            <p:nvPr/>
          </p:nvSpPr>
          <p:spPr>
            <a:xfrm>
              <a:off x="76200" y="19050"/>
              <a:ext cx="660400" cy="717550"/>
            </a:xfrm>
            <a:prstGeom prst="rect">
              <a:avLst/>
            </a:prstGeom>
          </p:spPr>
          <p:txBody>
            <a:bodyPr anchor="ctr" rtlCol="false" tIns="50800" lIns="50800" bIns="50800" rIns="50800"/>
            <a:lstStyle/>
            <a:p>
              <a:pPr algn="ctr">
                <a:lnSpc>
                  <a:spcPts val="3328"/>
                </a:lnSpc>
              </a:pPr>
            </a:p>
          </p:txBody>
        </p:sp>
      </p:grpSp>
      <p:grpSp>
        <p:nvGrpSpPr>
          <p:cNvPr name="Group 49" id="49"/>
          <p:cNvGrpSpPr/>
          <p:nvPr/>
        </p:nvGrpSpPr>
        <p:grpSpPr>
          <a:xfrm rot="0">
            <a:off x="9070802" y="9612127"/>
            <a:ext cx="149879" cy="149879"/>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8C52FF">
                    <a:alpha val="100000"/>
                  </a:srgbClr>
                </a:gs>
                <a:gs pos="100000">
                  <a:srgbClr val="5CE1E6">
                    <a:alpha val="100000"/>
                  </a:srgbClr>
                </a:gs>
              </a:gsLst>
              <a:lin ang="0"/>
            </a:gradFill>
          </p:spPr>
        </p:sp>
        <p:sp>
          <p:nvSpPr>
            <p:cNvPr name="TextBox 51" id="51"/>
            <p:cNvSpPr txBox="true"/>
            <p:nvPr/>
          </p:nvSpPr>
          <p:spPr>
            <a:xfrm>
              <a:off x="76200" y="19050"/>
              <a:ext cx="660400" cy="717550"/>
            </a:xfrm>
            <a:prstGeom prst="rect">
              <a:avLst/>
            </a:prstGeom>
          </p:spPr>
          <p:txBody>
            <a:bodyPr anchor="ctr" rtlCol="false" tIns="50800" lIns="50800" bIns="50800" rIns="50800"/>
            <a:lstStyle/>
            <a:p>
              <a:pPr algn="ctr">
                <a:lnSpc>
                  <a:spcPts val="3328"/>
                </a:lnSpc>
              </a:pPr>
            </a:p>
          </p:txBody>
        </p:sp>
      </p:grpSp>
      <p:grpSp>
        <p:nvGrpSpPr>
          <p:cNvPr name="Group 52" id="52"/>
          <p:cNvGrpSpPr/>
          <p:nvPr/>
        </p:nvGrpSpPr>
        <p:grpSpPr>
          <a:xfrm rot="0">
            <a:off x="9315932" y="9612127"/>
            <a:ext cx="149879" cy="149879"/>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8C52FF">
                    <a:alpha val="100000"/>
                  </a:srgbClr>
                </a:gs>
                <a:gs pos="100000">
                  <a:srgbClr val="5CE1E6">
                    <a:alpha val="100000"/>
                  </a:srgbClr>
                </a:gs>
              </a:gsLst>
              <a:lin ang="0"/>
            </a:gradFill>
          </p:spPr>
        </p:sp>
        <p:sp>
          <p:nvSpPr>
            <p:cNvPr name="TextBox 54" id="54"/>
            <p:cNvSpPr txBox="true"/>
            <p:nvPr/>
          </p:nvSpPr>
          <p:spPr>
            <a:xfrm>
              <a:off x="76200" y="19050"/>
              <a:ext cx="660400" cy="717550"/>
            </a:xfrm>
            <a:prstGeom prst="rect">
              <a:avLst/>
            </a:prstGeom>
          </p:spPr>
          <p:txBody>
            <a:bodyPr anchor="ctr" rtlCol="false" tIns="50800" lIns="50800" bIns="50800" rIns="50800"/>
            <a:lstStyle/>
            <a:p>
              <a:pPr algn="ctr">
                <a:lnSpc>
                  <a:spcPts val="3328"/>
                </a:lnSpc>
              </a:pPr>
            </a:p>
          </p:txBody>
        </p:sp>
      </p:grpSp>
      <p:sp>
        <p:nvSpPr>
          <p:cNvPr name="AutoShape 55" id="55"/>
          <p:cNvSpPr/>
          <p:nvPr/>
        </p:nvSpPr>
        <p:spPr>
          <a:xfrm flipV="true">
            <a:off x="2506618" y="3840338"/>
            <a:ext cx="1998225" cy="0"/>
          </a:xfrm>
          <a:prstGeom prst="line">
            <a:avLst/>
          </a:prstGeom>
          <a:ln cap="flat" w="38100">
            <a:gradFill>
              <a:gsLst>
                <a:gs pos="0">
                  <a:srgbClr val="8C52FF">
                    <a:alpha val="100000"/>
                  </a:srgbClr>
                </a:gs>
                <a:gs pos="100000">
                  <a:srgbClr val="5CE1E6">
                    <a:alpha val="100000"/>
                  </a:srgbClr>
                </a:gs>
              </a:gsLst>
              <a:lin ang="0"/>
            </a:gradFill>
            <a:prstDash val="solid"/>
            <a:headEnd type="none" len="sm" w="sm"/>
            <a:tailEnd type="none" len="sm" w="sm"/>
          </a:ln>
        </p:spPr>
      </p:sp>
      <p:sp>
        <p:nvSpPr>
          <p:cNvPr name="AutoShape 56" id="56"/>
          <p:cNvSpPr/>
          <p:nvPr/>
        </p:nvSpPr>
        <p:spPr>
          <a:xfrm>
            <a:off x="14466505" y="5294168"/>
            <a:ext cx="1312770" cy="0"/>
          </a:xfrm>
          <a:prstGeom prst="line">
            <a:avLst/>
          </a:prstGeom>
          <a:ln cap="flat" w="38100">
            <a:gradFill>
              <a:gsLst>
                <a:gs pos="0">
                  <a:srgbClr val="8C52FF">
                    <a:alpha val="100000"/>
                  </a:srgbClr>
                </a:gs>
                <a:gs pos="100000">
                  <a:srgbClr val="5CE1E6">
                    <a:alpha val="100000"/>
                  </a:srgbClr>
                </a:gs>
              </a:gsLst>
              <a:lin ang="0"/>
            </a:gradFill>
            <a:prstDash val="solid"/>
            <a:headEnd type="none" len="sm" w="sm"/>
            <a:tailEnd type="none" len="sm" w="sm"/>
          </a:ln>
        </p:spPr>
      </p:sp>
      <p:sp>
        <p:nvSpPr>
          <p:cNvPr name="AutoShape 57" id="57"/>
          <p:cNvSpPr/>
          <p:nvPr/>
        </p:nvSpPr>
        <p:spPr>
          <a:xfrm flipV="true">
            <a:off x="15490270" y="8211267"/>
            <a:ext cx="347346" cy="1381"/>
          </a:xfrm>
          <a:prstGeom prst="line">
            <a:avLst/>
          </a:prstGeom>
          <a:ln cap="flat" w="38100">
            <a:gradFill>
              <a:gsLst>
                <a:gs pos="0">
                  <a:srgbClr val="8C52FF">
                    <a:alpha val="100000"/>
                  </a:srgbClr>
                </a:gs>
                <a:gs pos="100000">
                  <a:srgbClr val="5CE1E6">
                    <a:alpha val="100000"/>
                  </a:srgbClr>
                </a:gs>
              </a:gsLst>
              <a:lin ang="0"/>
            </a:gradFill>
            <a:prstDash val="solid"/>
            <a:headEnd type="none" len="sm" w="sm"/>
            <a:tailEnd type="none" len="sm" w="sm"/>
          </a:ln>
        </p:spPr>
      </p:sp>
      <p:sp>
        <p:nvSpPr>
          <p:cNvPr name="AutoShape 58" id="58"/>
          <p:cNvSpPr/>
          <p:nvPr/>
        </p:nvSpPr>
        <p:spPr>
          <a:xfrm flipV="true">
            <a:off x="2477957" y="6762399"/>
            <a:ext cx="945547" cy="0"/>
          </a:xfrm>
          <a:prstGeom prst="line">
            <a:avLst/>
          </a:prstGeom>
          <a:ln cap="flat" w="38100">
            <a:gradFill>
              <a:gsLst>
                <a:gs pos="0">
                  <a:srgbClr val="8C52FF">
                    <a:alpha val="100000"/>
                  </a:srgbClr>
                </a:gs>
                <a:gs pos="100000">
                  <a:srgbClr val="5CE1E6">
                    <a:alpha val="100000"/>
                  </a:srgbClr>
                </a:gs>
              </a:gsLst>
              <a:lin ang="0"/>
            </a:gradFill>
            <a:prstDash val="solid"/>
            <a:headEnd type="none" len="sm" w="sm"/>
            <a:tailEnd type="none" len="sm" w="sm"/>
          </a:ln>
        </p:spPr>
      </p:sp>
      <p:grpSp>
        <p:nvGrpSpPr>
          <p:cNvPr name="Group 59" id="59"/>
          <p:cNvGrpSpPr/>
          <p:nvPr/>
        </p:nvGrpSpPr>
        <p:grpSpPr>
          <a:xfrm rot="0">
            <a:off x="17598650" y="9762006"/>
            <a:ext cx="689350" cy="597220"/>
            <a:chOff x="0" y="0"/>
            <a:chExt cx="919133" cy="796293"/>
          </a:xfrm>
        </p:grpSpPr>
        <p:sp>
          <p:nvSpPr>
            <p:cNvPr name="TextBox 60" id="60"/>
            <p:cNvSpPr txBox="true"/>
            <p:nvPr/>
          </p:nvSpPr>
          <p:spPr>
            <a:xfrm rot="0">
              <a:off x="0" y="-57150"/>
              <a:ext cx="788612" cy="845795"/>
            </a:xfrm>
            <a:prstGeom prst="rect">
              <a:avLst/>
            </a:prstGeom>
          </p:spPr>
          <p:txBody>
            <a:bodyPr anchor="t" rtlCol="false" tIns="0" lIns="0" bIns="0" rIns="0">
              <a:spAutoFit/>
            </a:bodyPr>
            <a:lstStyle/>
            <a:p>
              <a:pPr algn="ctr">
                <a:lnSpc>
                  <a:spcPts val="5281"/>
                </a:lnSpc>
              </a:pPr>
              <a:r>
                <a:rPr lang="en-US" sz="3883" spc="-7">
                  <a:solidFill>
                    <a:srgbClr val="8C52FF">
                      <a:alpha val="49804"/>
                    </a:srgbClr>
                  </a:solidFill>
                  <a:latin typeface="TAN Mon Cheri"/>
                </a:rPr>
                <a:t>K</a:t>
              </a:r>
            </a:p>
          </p:txBody>
        </p:sp>
        <p:sp>
          <p:nvSpPr>
            <p:cNvPr name="TextBox 61" id="61"/>
            <p:cNvSpPr txBox="true"/>
            <p:nvPr/>
          </p:nvSpPr>
          <p:spPr>
            <a:xfrm rot="0">
              <a:off x="118925" y="-66675"/>
              <a:ext cx="800207" cy="862968"/>
            </a:xfrm>
            <a:prstGeom prst="rect">
              <a:avLst/>
            </a:prstGeom>
          </p:spPr>
          <p:txBody>
            <a:bodyPr anchor="t" rtlCol="false" tIns="0" lIns="0" bIns="0" rIns="0">
              <a:spAutoFit/>
            </a:bodyPr>
            <a:lstStyle/>
            <a:p>
              <a:pPr algn="ctr">
                <a:lnSpc>
                  <a:spcPts val="5332"/>
                </a:lnSpc>
              </a:pPr>
              <a:r>
                <a:rPr lang="en-US" sz="3920" spc="-7">
                  <a:solidFill>
                    <a:srgbClr val="8C52FF">
                      <a:alpha val="49804"/>
                    </a:srgbClr>
                  </a:solidFill>
                  <a:latin typeface="TAN Mon Cheri"/>
                </a:rPr>
                <a:t>B</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8567573" y="2085984"/>
            <a:ext cx="1152854" cy="115285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8C52FF">
                    <a:alpha val="100000"/>
                  </a:srgbClr>
                </a:gs>
                <a:gs pos="100000">
                  <a:srgbClr val="5CE1E6">
                    <a:alpha val="100000"/>
                  </a:srgbClr>
                </a:gs>
              </a:gsLst>
              <a:lin ang="0"/>
            </a:gra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3328"/>
                </a:lnSpc>
              </a:pPr>
            </a:p>
          </p:txBody>
        </p:sp>
      </p:grpSp>
      <p:sp>
        <p:nvSpPr>
          <p:cNvPr name="TextBox 6" id="6"/>
          <p:cNvSpPr txBox="true"/>
          <p:nvPr/>
        </p:nvSpPr>
        <p:spPr>
          <a:xfrm rot="0">
            <a:off x="7613527" y="2357959"/>
            <a:ext cx="3060946" cy="609913"/>
          </a:xfrm>
          <a:prstGeom prst="rect">
            <a:avLst/>
          </a:prstGeom>
        </p:spPr>
        <p:txBody>
          <a:bodyPr anchor="t" rtlCol="false" tIns="0" lIns="0" bIns="0" rIns="0">
            <a:spAutoFit/>
          </a:bodyPr>
          <a:lstStyle/>
          <a:p>
            <a:pPr algn="ctr">
              <a:lnSpc>
                <a:spcPts val="4408"/>
              </a:lnSpc>
            </a:pPr>
            <a:r>
              <a:rPr lang="en-US" sz="3971">
                <a:solidFill>
                  <a:srgbClr val="FFFFFF"/>
                </a:solidFill>
                <a:latin typeface="Poppins Bold"/>
              </a:rPr>
              <a:t>Exploration</a:t>
            </a:r>
          </a:p>
        </p:txBody>
      </p:sp>
      <p:sp>
        <p:nvSpPr>
          <p:cNvPr name="TextBox 7" id="7"/>
          <p:cNvSpPr txBox="true"/>
          <p:nvPr/>
        </p:nvSpPr>
        <p:spPr>
          <a:xfrm rot="0">
            <a:off x="2506618" y="3870672"/>
            <a:ext cx="9882331" cy="854075"/>
          </a:xfrm>
          <a:prstGeom prst="rect">
            <a:avLst/>
          </a:prstGeom>
        </p:spPr>
        <p:txBody>
          <a:bodyPr anchor="t" rtlCol="false" tIns="0" lIns="0" bIns="0" rIns="0">
            <a:spAutoFit/>
          </a:bodyPr>
          <a:lstStyle/>
          <a:p>
            <a:pPr algn="l">
              <a:lnSpc>
                <a:spcPts val="3400"/>
              </a:lnSpc>
            </a:pPr>
            <a:r>
              <a:rPr lang="en-US" sz="2000">
                <a:solidFill>
                  <a:srgbClr val="FFFFFF"/>
                </a:solidFill>
                <a:latin typeface="Poppins"/>
              </a:rPr>
              <a:t>Avec son orbite autour de l'écosystème .NET, C# est le choix privilégié pour le développement Windows et les jeux vidéo avec Unity.</a:t>
            </a:r>
          </a:p>
        </p:txBody>
      </p:sp>
      <p:sp>
        <p:nvSpPr>
          <p:cNvPr name="TextBox 8" id="8"/>
          <p:cNvSpPr txBox="true"/>
          <p:nvPr/>
        </p:nvSpPr>
        <p:spPr>
          <a:xfrm rot="0">
            <a:off x="2506618" y="3379963"/>
            <a:ext cx="2395091" cy="441325"/>
          </a:xfrm>
          <a:prstGeom prst="rect">
            <a:avLst/>
          </a:prstGeom>
        </p:spPr>
        <p:txBody>
          <a:bodyPr anchor="t" rtlCol="false" tIns="0" lIns="0" bIns="0" rIns="0">
            <a:spAutoFit/>
          </a:bodyPr>
          <a:lstStyle/>
          <a:p>
            <a:pPr algn="l">
              <a:lnSpc>
                <a:spcPts val="3499"/>
              </a:lnSpc>
              <a:spcBef>
                <a:spcPct val="0"/>
              </a:spcBef>
            </a:pPr>
            <a:r>
              <a:rPr lang="en-US" sz="2499">
                <a:solidFill>
                  <a:srgbClr val="FFFFFF"/>
                </a:solidFill>
                <a:latin typeface="Poppins Bold"/>
              </a:rPr>
              <a:t>C#</a:t>
            </a:r>
          </a:p>
        </p:txBody>
      </p:sp>
      <p:sp>
        <p:nvSpPr>
          <p:cNvPr name="TextBox 9" id="9"/>
          <p:cNvSpPr txBox="true"/>
          <p:nvPr/>
        </p:nvSpPr>
        <p:spPr>
          <a:xfrm rot="0">
            <a:off x="4709071" y="5341793"/>
            <a:ext cx="11070325" cy="854075"/>
          </a:xfrm>
          <a:prstGeom prst="rect">
            <a:avLst/>
          </a:prstGeom>
        </p:spPr>
        <p:txBody>
          <a:bodyPr anchor="t" rtlCol="false" tIns="0" lIns="0" bIns="0" rIns="0">
            <a:spAutoFit/>
          </a:bodyPr>
          <a:lstStyle/>
          <a:p>
            <a:pPr algn="r">
              <a:lnSpc>
                <a:spcPts val="3400"/>
              </a:lnSpc>
            </a:pPr>
            <a:r>
              <a:rPr lang="en-US" sz="2000">
                <a:solidFill>
                  <a:srgbClr val="FFFFFF"/>
                </a:solidFill>
                <a:latin typeface="Poppins"/>
              </a:rPr>
              <a:t>Étoile brillante de la performance, C++ est idéal pour les applications nécessitant des ressources intensives, comme les moteurs de jeu et les logiciels financiers.</a:t>
            </a:r>
          </a:p>
        </p:txBody>
      </p:sp>
      <p:sp>
        <p:nvSpPr>
          <p:cNvPr name="TextBox 10" id="10"/>
          <p:cNvSpPr txBox="true"/>
          <p:nvPr/>
        </p:nvSpPr>
        <p:spPr>
          <a:xfrm rot="0">
            <a:off x="13384304" y="4852843"/>
            <a:ext cx="2395091" cy="441325"/>
          </a:xfrm>
          <a:prstGeom prst="rect">
            <a:avLst/>
          </a:prstGeom>
        </p:spPr>
        <p:txBody>
          <a:bodyPr anchor="t" rtlCol="false" tIns="0" lIns="0" bIns="0" rIns="0">
            <a:spAutoFit/>
          </a:bodyPr>
          <a:lstStyle/>
          <a:p>
            <a:pPr algn="r">
              <a:lnSpc>
                <a:spcPts val="3499"/>
              </a:lnSpc>
              <a:spcBef>
                <a:spcPct val="0"/>
              </a:spcBef>
            </a:pPr>
            <a:r>
              <a:rPr lang="en-US" sz="2499">
                <a:solidFill>
                  <a:srgbClr val="FFFFFF"/>
                </a:solidFill>
                <a:latin typeface="Poppins Bold"/>
              </a:rPr>
              <a:t>C++</a:t>
            </a:r>
          </a:p>
        </p:txBody>
      </p:sp>
      <p:grpSp>
        <p:nvGrpSpPr>
          <p:cNvPr name="Group 11" id="11"/>
          <p:cNvGrpSpPr>
            <a:grpSpLocks noChangeAspect="true"/>
          </p:cNvGrpSpPr>
          <p:nvPr/>
        </p:nvGrpSpPr>
        <p:grpSpPr>
          <a:xfrm rot="0">
            <a:off x="1028700" y="3426207"/>
            <a:ext cx="1290054" cy="1332368"/>
            <a:chOff x="0" y="0"/>
            <a:chExt cx="6350000" cy="6558280"/>
          </a:xfrm>
        </p:grpSpPr>
        <p:sp>
          <p:nvSpPr>
            <p:cNvPr name="Freeform 12" id="12"/>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0" t="-4653" r="0" b="-4653"/>
              </a:stretch>
            </a:blipFill>
          </p:spPr>
        </p:sp>
        <p:sp>
          <p:nvSpPr>
            <p:cNvPr name="Freeform 13" id="13"/>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gradFill rotWithShape="true">
              <a:gsLst>
                <a:gs pos="0">
                  <a:srgbClr val="8C52FF">
                    <a:alpha val="100000"/>
                  </a:srgbClr>
                </a:gs>
                <a:gs pos="100000">
                  <a:srgbClr val="5CE1E6">
                    <a:alpha val="100000"/>
                  </a:srgbClr>
                </a:gs>
              </a:gsLst>
              <a:lin ang="0"/>
            </a:gradFill>
          </p:spPr>
        </p:sp>
      </p:grpSp>
      <p:grpSp>
        <p:nvGrpSpPr>
          <p:cNvPr name="Group 14" id="14"/>
          <p:cNvGrpSpPr>
            <a:grpSpLocks noChangeAspect="true"/>
          </p:cNvGrpSpPr>
          <p:nvPr/>
        </p:nvGrpSpPr>
        <p:grpSpPr>
          <a:xfrm rot="0">
            <a:off x="15969246" y="4896196"/>
            <a:ext cx="1290054" cy="1332368"/>
            <a:chOff x="0" y="0"/>
            <a:chExt cx="6350000" cy="6558280"/>
          </a:xfrm>
        </p:grpSpPr>
        <p:sp>
          <p:nvSpPr>
            <p:cNvPr name="Freeform 15" id="15"/>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4"/>
              <a:stretch>
                <a:fillRect l="-1679" t="0" r="-1679" b="0"/>
              </a:stretch>
            </a:blipFill>
          </p:spPr>
        </p:sp>
        <p:sp>
          <p:nvSpPr>
            <p:cNvPr name="Freeform 16" id="16"/>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gradFill rotWithShape="true">
              <a:gsLst>
                <a:gs pos="0">
                  <a:srgbClr val="8C52FF">
                    <a:alpha val="100000"/>
                  </a:srgbClr>
                </a:gs>
                <a:gs pos="100000">
                  <a:srgbClr val="5CE1E6">
                    <a:alpha val="100000"/>
                  </a:srgbClr>
                </a:gs>
              </a:gsLst>
              <a:lin ang="0"/>
            </a:gradFill>
          </p:spPr>
        </p:sp>
      </p:grpSp>
      <p:grpSp>
        <p:nvGrpSpPr>
          <p:cNvPr name="Group 17" id="17"/>
          <p:cNvGrpSpPr/>
          <p:nvPr/>
        </p:nvGrpSpPr>
        <p:grpSpPr>
          <a:xfrm rot="0">
            <a:off x="16731680" y="955134"/>
            <a:ext cx="527620" cy="112345"/>
            <a:chOff x="0" y="0"/>
            <a:chExt cx="308661" cy="65722"/>
          </a:xfrm>
        </p:grpSpPr>
        <p:sp>
          <p:nvSpPr>
            <p:cNvPr name="Freeform 18" id="18"/>
            <p:cNvSpPr/>
            <p:nvPr/>
          </p:nvSpPr>
          <p:spPr>
            <a:xfrm flipH="false" flipV="false" rot="0">
              <a:off x="0" y="0"/>
              <a:ext cx="308661" cy="65722"/>
            </a:xfrm>
            <a:custGeom>
              <a:avLst/>
              <a:gdLst/>
              <a:ahLst/>
              <a:cxnLst/>
              <a:rect r="r" b="b" t="t" l="l"/>
              <a:pathLst>
                <a:path h="65722" w="308661">
                  <a:moveTo>
                    <a:pt x="32861" y="0"/>
                  </a:moveTo>
                  <a:lnTo>
                    <a:pt x="275799" y="0"/>
                  </a:lnTo>
                  <a:cubicBezTo>
                    <a:pt x="284515" y="0"/>
                    <a:pt x="292873" y="3462"/>
                    <a:pt x="299036" y="9625"/>
                  </a:cubicBezTo>
                  <a:cubicBezTo>
                    <a:pt x="305198" y="15787"/>
                    <a:pt x="308661" y="24146"/>
                    <a:pt x="308661" y="32861"/>
                  </a:cubicBezTo>
                  <a:lnTo>
                    <a:pt x="308661" y="32861"/>
                  </a:lnTo>
                  <a:cubicBezTo>
                    <a:pt x="308661" y="41577"/>
                    <a:pt x="305198" y="49935"/>
                    <a:pt x="299036" y="56098"/>
                  </a:cubicBezTo>
                  <a:cubicBezTo>
                    <a:pt x="292873" y="62260"/>
                    <a:pt x="284515" y="65722"/>
                    <a:pt x="275799" y="65722"/>
                  </a:cubicBezTo>
                  <a:lnTo>
                    <a:pt x="32861" y="65722"/>
                  </a:lnTo>
                  <a:cubicBezTo>
                    <a:pt x="24146" y="65722"/>
                    <a:pt x="15787" y="62260"/>
                    <a:pt x="9625" y="56098"/>
                  </a:cubicBezTo>
                  <a:cubicBezTo>
                    <a:pt x="3462" y="49935"/>
                    <a:pt x="0" y="41577"/>
                    <a:pt x="0" y="32861"/>
                  </a:cubicBezTo>
                  <a:lnTo>
                    <a:pt x="0" y="32861"/>
                  </a:lnTo>
                  <a:cubicBezTo>
                    <a:pt x="0" y="24146"/>
                    <a:pt x="3462" y="15787"/>
                    <a:pt x="9625" y="9625"/>
                  </a:cubicBezTo>
                  <a:cubicBezTo>
                    <a:pt x="15787" y="3462"/>
                    <a:pt x="24146" y="0"/>
                    <a:pt x="32861" y="0"/>
                  </a:cubicBezTo>
                  <a:close/>
                </a:path>
              </a:pathLst>
            </a:custGeom>
            <a:gradFill rotWithShape="true">
              <a:gsLst>
                <a:gs pos="0">
                  <a:srgbClr val="8C52FF">
                    <a:alpha val="100000"/>
                  </a:srgbClr>
                </a:gs>
                <a:gs pos="100000">
                  <a:srgbClr val="5CE1E6">
                    <a:alpha val="100000"/>
                  </a:srgbClr>
                </a:gs>
              </a:gsLst>
              <a:lin ang="0"/>
            </a:gradFill>
          </p:spPr>
        </p:sp>
        <p:sp>
          <p:nvSpPr>
            <p:cNvPr name="TextBox 19" id="19"/>
            <p:cNvSpPr txBox="true"/>
            <p:nvPr/>
          </p:nvSpPr>
          <p:spPr>
            <a:xfrm>
              <a:off x="0" y="-57150"/>
              <a:ext cx="308661" cy="122872"/>
            </a:xfrm>
            <a:prstGeom prst="rect">
              <a:avLst/>
            </a:prstGeom>
          </p:spPr>
          <p:txBody>
            <a:bodyPr anchor="ctr" rtlCol="false" tIns="50800" lIns="50800" bIns="50800" rIns="50800"/>
            <a:lstStyle/>
            <a:p>
              <a:pPr algn="ctr">
                <a:lnSpc>
                  <a:spcPts val="3328"/>
                </a:lnSpc>
              </a:pPr>
            </a:p>
          </p:txBody>
        </p:sp>
      </p:grpSp>
      <p:grpSp>
        <p:nvGrpSpPr>
          <p:cNvPr name="Group 20" id="20"/>
          <p:cNvGrpSpPr/>
          <p:nvPr/>
        </p:nvGrpSpPr>
        <p:grpSpPr>
          <a:xfrm rot="0">
            <a:off x="16832522" y="1122845"/>
            <a:ext cx="426778" cy="112345"/>
            <a:chOff x="0" y="0"/>
            <a:chExt cx="249668" cy="65722"/>
          </a:xfrm>
        </p:grpSpPr>
        <p:sp>
          <p:nvSpPr>
            <p:cNvPr name="Freeform 21" id="21"/>
            <p:cNvSpPr/>
            <p:nvPr/>
          </p:nvSpPr>
          <p:spPr>
            <a:xfrm flipH="false" flipV="false" rot="0">
              <a:off x="0" y="0"/>
              <a:ext cx="249668" cy="65722"/>
            </a:xfrm>
            <a:custGeom>
              <a:avLst/>
              <a:gdLst/>
              <a:ahLst/>
              <a:cxnLst/>
              <a:rect r="r" b="b" t="t" l="l"/>
              <a:pathLst>
                <a:path h="65722" w="249668">
                  <a:moveTo>
                    <a:pt x="32861" y="0"/>
                  </a:moveTo>
                  <a:lnTo>
                    <a:pt x="216806" y="0"/>
                  </a:lnTo>
                  <a:cubicBezTo>
                    <a:pt x="225522" y="0"/>
                    <a:pt x="233880" y="3462"/>
                    <a:pt x="240043" y="9625"/>
                  </a:cubicBezTo>
                  <a:cubicBezTo>
                    <a:pt x="246206" y="15787"/>
                    <a:pt x="249668" y="24146"/>
                    <a:pt x="249668" y="32861"/>
                  </a:cubicBezTo>
                  <a:lnTo>
                    <a:pt x="249668" y="32861"/>
                  </a:lnTo>
                  <a:cubicBezTo>
                    <a:pt x="249668" y="41577"/>
                    <a:pt x="246206" y="49935"/>
                    <a:pt x="240043" y="56098"/>
                  </a:cubicBezTo>
                  <a:cubicBezTo>
                    <a:pt x="233880" y="62260"/>
                    <a:pt x="225522" y="65722"/>
                    <a:pt x="216806" y="65722"/>
                  </a:cubicBezTo>
                  <a:lnTo>
                    <a:pt x="32861" y="65722"/>
                  </a:lnTo>
                  <a:cubicBezTo>
                    <a:pt x="24146" y="65722"/>
                    <a:pt x="15787" y="62260"/>
                    <a:pt x="9625" y="56098"/>
                  </a:cubicBezTo>
                  <a:cubicBezTo>
                    <a:pt x="3462" y="49935"/>
                    <a:pt x="0" y="41577"/>
                    <a:pt x="0" y="32861"/>
                  </a:cubicBezTo>
                  <a:lnTo>
                    <a:pt x="0" y="32861"/>
                  </a:lnTo>
                  <a:cubicBezTo>
                    <a:pt x="0" y="24146"/>
                    <a:pt x="3462" y="15787"/>
                    <a:pt x="9625" y="9625"/>
                  </a:cubicBezTo>
                  <a:cubicBezTo>
                    <a:pt x="15787" y="3462"/>
                    <a:pt x="24146" y="0"/>
                    <a:pt x="32861" y="0"/>
                  </a:cubicBezTo>
                  <a:close/>
                </a:path>
              </a:pathLst>
            </a:custGeom>
            <a:gradFill rotWithShape="true">
              <a:gsLst>
                <a:gs pos="0">
                  <a:srgbClr val="8C52FF">
                    <a:alpha val="100000"/>
                  </a:srgbClr>
                </a:gs>
                <a:gs pos="100000">
                  <a:srgbClr val="5CE1E6">
                    <a:alpha val="100000"/>
                  </a:srgbClr>
                </a:gs>
              </a:gsLst>
              <a:lin ang="0"/>
            </a:gradFill>
          </p:spPr>
        </p:sp>
        <p:sp>
          <p:nvSpPr>
            <p:cNvPr name="TextBox 22" id="22"/>
            <p:cNvSpPr txBox="true"/>
            <p:nvPr/>
          </p:nvSpPr>
          <p:spPr>
            <a:xfrm>
              <a:off x="0" y="-57150"/>
              <a:ext cx="249668" cy="122872"/>
            </a:xfrm>
            <a:prstGeom prst="rect">
              <a:avLst/>
            </a:prstGeom>
          </p:spPr>
          <p:txBody>
            <a:bodyPr anchor="ctr" rtlCol="false" tIns="50800" lIns="50800" bIns="50800" rIns="50800"/>
            <a:lstStyle/>
            <a:p>
              <a:pPr algn="ctr">
                <a:lnSpc>
                  <a:spcPts val="3328"/>
                </a:lnSpc>
              </a:pPr>
            </a:p>
          </p:txBody>
        </p:sp>
      </p:grpSp>
      <p:grpSp>
        <p:nvGrpSpPr>
          <p:cNvPr name="Group 23" id="23"/>
          <p:cNvGrpSpPr/>
          <p:nvPr/>
        </p:nvGrpSpPr>
        <p:grpSpPr>
          <a:xfrm rot="0">
            <a:off x="16929762" y="1291546"/>
            <a:ext cx="329538" cy="112345"/>
            <a:chOff x="0" y="0"/>
            <a:chExt cx="192782" cy="65722"/>
          </a:xfrm>
        </p:grpSpPr>
        <p:sp>
          <p:nvSpPr>
            <p:cNvPr name="Freeform 24" id="24"/>
            <p:cNvSpPr/>
            <p:nvPr/>
          </p:nvSpPr>
          <p:spPr>
            <a:xfrm flipH="false" flipV="false" rot="0">
              <a:off x="0" y="0"/>
              <a:ext cx="192782" cy="65722"/>
            </a:xfrm>
            <a:custGeom>
              <a:avLst/>
              <a:gdLst/>
              <a:ahLst/>
              <a:cxnLst/>
              <a:rect r="r" b="b" t="t" l="l"/>
              <a:pathLst>
                <a:path h="65722" w="192782">
                  <a:moveTo>
                    <a:pt x="32861" y="0"/>
                  </a:moveTo>
                  <a:lnTo>
                    <a:pt x="159920" y="0"/>
                  </a:lnTo>
                  <a:cubicBezTo>
                    <a:pt x="168636" y="0"/>
                    <a:pt x="176994" y="3462"/>
                    <a:pt x="183157" y="9625"/>
                  </a:cubicBezTo>
                  <a:cubicBezTo>
                    <a:pt x="189319" y="15787"/>
                    <a:pt x="192782" y="24146"/>
                    <a:pt x="192782" y="32861"/>
                  </a:cubicBezTo>
                  <a:lnTo>
                    <a:pt x="192782" y="32861"/>
                  </a:lnTo>
                  <a:cubicBezTo>
                    <a:pt x="192782" y="41577"/>
                    <a:pt x="189319" y="49935"/>
                    <a:pt x="183157" y="56098"/>
                  </a:cubicBezTo>
                  <a:cubicBezTo>
                    <a:pt x="176994" y="62260"/>
                    <a:pt x="168636" y="65722"/>
                    <a:pt x="159920" y="65722"/>
                  </a:cubicBezTo>
                  <a:lnTo>
                    <a:pt x="32861" y="65722"/>
                  </a:lnTo>
                  <a:cubicBezTo>
                    <a:pt x="24146" y="65722"/>
                    <a:pt x="15787" y="62260"/>
                    <a:pt x="9625" y="56098"/>
                  </a:cubicBezTo>
                  <a:cubicBezTo>
                    <a:pt x="3462" y="49935"/>
                    <a:pt x="0" y="41577"/>
                    <a:pt x="0" y="32861"/>
                  </a:cubicBezTo>
                  <a:lnTo>
                    <a:pt x="0" y="32861"/>
                  </a:lnTo>
                  <a:cubicBezTo>
                    <a:pt x="0" y="24146"/>
                    <a:pt x="3462" y="15787"/>
                    <a:pt x="9625" y="9625"/>
                  </a:cubicBezTo>
                  <a:cubicBezTo>
                    <a:pt x="15787" y="3462"/>
                    <a:pt x="24146" y="0"/>
                    <a:pt x="32861" y="0"/>
                  </a:cubicBezTo>
                  <a:close/>
                </a:path>
              </a:pathLst>
            </a:custGeom>
            <a:gradFill rotWithShape="true">
              <a:gsLst>
                <a:gs pos="0">
                  <a:srgbClr val="8C52FF">
                    <a:alpha val="100000"/>
                  </a:srgbClr>
                </a:gs>
                <a:gs pos="100000">
                  <a:srgbClr val="5CE1E6">
                    <a:alpha val="100000"/>
                  </a:srgbClr>
                </a:gs>
              </a:gsLst>
              <a:lin ang="0"/>
            </a:gradFill>
          </p:spPr>
        </p:sp>
        <p:sp>
          <p:nvSpPr>
            <p:cNvPr name="TextBox 25" id="25"/>
            <p:cNvSpPr txBox="true"/>
            <p:nvPr/>
          </p:nvSpPr>
          <p:spPr>
            <a:xfrm>
              <a:off x="0" y="-57150"/>
              <a:ext cx="192782" cy="122872"/>
            </a:xfrm>
            <a:prstGeom prst="rect">
              <a:avLst/>
            </a:prstGeom>
          </p:spPr>
          <p:txBody>
            <a:bodyPr anchor="ctr" rtlCol="false" tIns="50800" lIns="50800" bIns="50800" rIns="50800"/>
            <a:lstStyle/>
            <a:p>
              <a:pPr algn="ctr">
                <a:lnSpc>
                  <a:spcPts val="3328"/>
                </a:lnSpc>
              </a:pPr>
            </a:p>
          </p:txBody>
        </p:sp>
      </p:grpSp>
      <p:grpSp>
        <p:nvGrpSpPr>
          <p:cNvPr name="Group 26" id="26"/>
          <p:cNvGrpSpPr/>
          <p:nvPr/>
        </p:nvGrpSpPr>
        <p:grpSpPr>
          <a:xfrm rot="0">
            <a:off x="12090071" y="732569"/>
            <a:ext cx="597756" cy="597756"/>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8C52FF">
                    <a:alpha val="100000"/>
                  </a:srgbClr>
                </a:gs>
                <a:gs pos="100000">
                  <a:srgbClr val="5CE1E6">
                    <a:alpha val="100000"/>
                  </a:srgbClr>
                </a:gs>
              </a:gsLst>
              <a:lin ang="0"/>
            </a:gradFill>
          </p:spPr>
        </p:sp>
        <p:sp>
          <p:nvSpPr>
            <p:cNvPr name="TextBox 28" id="28"/>
            <p:cNvSpPr txBox="true"/>
            <p:nvPr/>
          </p:nvSpPr>
          <p:spPr>
            <a:xfrm>
              <a:off x="76200" y="19050"/>
              <a:ext cx="660400" cy="717550"/>
            </a:xfrm>
            <a:prstGeom prst="rect">
              <a:avLst/>
            </a:prstGeom>
          </p:spPr>
          <p:txBody>
            <a:bodyPr anchor="ctr" rtlCol="false" tIns="50800" lIns="50800" bIns="50800" rIns="50800"/>
            <a:lstStyle/>
            <a:p>
              <a:pPr algn="ctr">
                <a:lnSpc>
                  <a:spcPts val="3328"/>
                </a:lnSpc>
              </a:pPr>
            </a:p>
          </p:txBody>
        </p:sp>
      </p:grpSp>
      <p:sp>
        <p:nvSpPr>
          <p:cNvPr name="TextBox 29" id="29"/>
          <p:cNvSpPr txBox="true"/>
          <p:nvPr/>
        </p:nvSpPr>
        <p:spPr>
          <a:xfrm rot="0">
            <a:off x="4709071" y="962025"/>
            <a:ext cx="2569270"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Bold"/>
              </a:rPr>
              <a:t>Tendances</a:t>
            </a:r>
          </a:p>
        </p:txBody>
      </p:sp>
      <p:sp>
        <p:nvSpPr>
          <p:cNvPr name="TextBox 30" id="30"/>
          <p:cNvSpPr txBox="true"/>
          <p:nvPr/>
        </p:nvSpPr>
        <p:spPr>
          <a:xfrm rot="0">
            <a:off x="7859365" y="962025"/>
            <a:ext cx="2569270"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rPr>
              <a:t>Statistiques</a:t>
            </a:r>
          </a:p>
        </p:txBody>
      </p:sp>
      <p:sp>
        <p:nvSpPr>
          <p:cNvPr name="TextBox 31" id="31"/>
          <p:cNvSpPr txBox="true"/>
          <p:nvPr/>
        </p:nvSpPr>
        <p:spPr>
          <a:xfrm rot="0">
            <a:off x="11009660" y="962025"/>
            <a:ext cx="1655514"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rPr>
              <a:t>Choix</a:t>
            </a:r>
          </a:p>
        </p:txBody>
      </p:sp>
      <p:sp>
        <p:nvSpPr>
          <p:cNvPr name="TextBox 32" id="32"/>
          <p:cNvSpPr txBox="true"/>
          <p:nvPr/>
        </p:nvSpPr>
        <p:spPr>
          <a:xfrm rot="0">
            <a:off x="1028700" y="961530"/>
            <a:ext cx="2395091"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rPr>
              <a:t>Introduction</a:t>
            </a:r>
          </a:p>
        </p:txBody>
      </p:sp>
      <p:sp>
        <p:nvSpPr>
          <p:cNvPr name="AutoShape 33" id="33"/>
          <p:cNvSpPr/>
          <p:nvPr/>
        </p:nvSpPr>
        <p:spPr>
          <a:xfrm>
            <a:off x="1000125" y="1480091"/>
            <a:ext cx="15045651" cy="0"/>
          </a:xfrm>
          <a:prstGeom prst="line">
            <a:avLst/>
          </a:prstGeom>
          <a:ln cap="rnd" w="152400">
            <a:gradFill>
              <a:gsLst>
                <a:gs pos="0">
                  <a:srgbClr val="8C52FF">
                    <a:alpha val="100000"/>
                  </a:srgbClr>
                </a:gs>
                <a:gs pos="100000">
                  <a:srgbClr val="5CE1E6">
                    <a:alpha val="100000"/>
                  </a:srgbClr>
                </a:gs>
              </a:gsLst>
              <a:lin ang="0"/>
            </a:gradFill>
            <a:prstDash val="solid"/>
            <a:headEnd type="none" len="sm" w="sm"/>
            <a:tailEnd type="none" len="sm" w="sm"/>
          </a:ln>
        </p:spPr>
      </p:sp>
      <p:pic>
        <p:nvPicPr>
          <p:cNvPr name="Picture 34" id="34"/>
          <p:cNvPicPr>
            <a:picLocks noChangeAspect="true"/>
          </p:cNvPicPr>
          <p:nvPr/>
        </p:nvPicPr>
        <p:blipFill>
          <a:blip r:embed="rId5"/>
          <a:srcRect l="0" t="0" r="0" b="0"/>
          <a:stretch>
            <a:fillRect/>
          </a:stretch>
        </p:blipFill>
        <p:spPr>
          <a:xfrm flipH="false" flipV="false" rot="8493141">
            <a:off x="5664865" y="1230102"/>
            <a:ext cx="606032" cy="499977"/>
          </a:xfrm>
          <a:prstGeom prst="rect">
            <a:avLst/>
          </a:prstGeom>
        </p:spPr>
      </p:pic>
      <p:sp>
        <p:nvSpPr>
          <p:cNvPr name="TextBox 35" id="35"/>
          <p:cNvSpPr txBox="true"/>
          <p:nvPr/>
        </p:nvSpPr>
        <p:spPr>
          <a:xfrm rot="0">
            <a:off x="13268852" y="979418"/>
            <a:ext cx="2395091"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rPr>
              <a:t>Conclusion</a:t>
            </a:r>
          </a:p>
        </p:txBody>
      </p:sp>
      <p:sp>
        <p:nvSpPr>
          <p:cNvPr name="TextBox 36" id="36"/>
          <p:cNvSpPr txBox="true"/>
          <p:nvPr/>
        </p:nvSpPr>
        <p:spPr>
          <a:xfrm rot="0">
            <a:off x="2506618" y="6811782"/>
            <a:ext cx="9882331" cy="854075"/>
          </a:xfrm>
          <a:prstGeom prst="rect">
            <a:avLst/>
          </a:prstGeom>
        </p:spPr>
        <p:txBody>
          <a:bodyPr anchor="t" rtlCol="false" tIns="0" lIns="0" bIns="0" rIns="0">
            <a:spAutoFit/>
          </a:bodyPr>
          <a:lstStyle/>
          <a:p>
            <a:pPr algn="l">
              <a:lnSpc>
                <a:spcPts val="3400"/>
              </a:lnSpc>
            </a:pPr>
            <a:r>
              <a:rPr lang="en-US" sz="2000">
                <a:solidFill>
                  <a:srgbClr val="FFFFFF"/>
                </a:solidFill>
                <a:latin typeface="Poppins"/>
              </a:rPr>
              <a:t>Le moteur des sites web dynamiques, PHP est une étoile incontournable pour le développement web côté serveur.</a:t>
            </a:r>
          </a:p>
        </p:txBody>
      </p:sp>
      <p:sp>
        <p:nvSpPr>
          <p:cNvPr name="TextBox 37" id="37"/>
          <p:cNvSpPr txBox="true"/>
          <p:nvPr/>
        </p:nvSpPr>
        <p:spPr>
          <a:xfrm rot="0">
            <a:off x="2506618" y="6321073"/>
            <a:ext cx="2395091" cy="441325"/>
          </a:xfrm>
          <a:prstGeom prst="rect">
            <a:avLst/>
          </a:prstGeom>
        </p:spPr>
        <p:txBody>
          <a:bodyPr anchor="t" rtlCol="false" tIns="0" lIns="0" bIns="0" rIns="0">
            <a:spAutoFit/>
          </a:bodyPr>
          <a:lstStyle/>
          <a:p>
            <a:pPr algn="l">
              <a:lnSpc>
                <a:spcPts val="3499"/>
              </a:lnSpc>
              <a:spcBef>
                <a:spcPct val="0"/>
              </a:spcBef>
            </a:pPr>
            <a:r>
              <a:rPr lang="en-US" sz="2499">
                <a:solidFill>
                  <a:srgbClr val="FFFFFF"/>
                </a:solidFill>
                <a:latin typeface="Poppins Bold"/>
              </a:rPr>
              <a:t>PHP</a:t>
            </a:r>
          </a:p>
        </p:txBody>
      </p:sp>
      <p:grpSp>
        <p:nvGrpSpPr>
          <p:cNvPr name="Group 38" id="38"/>
          <p:cNvGrpSpPr>
            <a:grpSpLocks noChangeAspect="true"/>
          </p:cNvGrpSpPr>
          <p:nvPr/>
        </p:nvGrpSpPr>
        <p:grpSpPr>
          <a:xfrm rot="0">
            <a:off x="1028700" y="6367318"/>
            <a:ext cx="1290054" cy="1332368"/>
            <a:chOff x="0" y="0"/>
            <a:chExt cx="6350000" cy="6558280"/>
          </a:xfrm>
        </p:grpSpPr>
        <p:sp>
          <p:nvSpPr>
            <p:cNvPr name="Freeform 39" id="39"/>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6"/>
              <a:stretch>
                <a:fillRect l="-1679" t="0" r="-1679" b="0"/>
              </a:stretch>
            </a:blipFill>
          </p:spPr>
        </p:sp>
        <p:sp>
          <p:nvSpPr>
            <p:cNvPr name="Freeform 40" id="40"/>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gradFill rotWithShape="true">
              <a:gsLst>
                <a:gs pos="0">
                  <a:srgbClr val="8C52FF">
                    <a:alpha val="100000"/>
                  </a:srgbClr>
                </a:gs>
                <a:gs pos="100000">
                  <a:srgbClr val="5CE1E6">
                    <a:alpha val="100000"/>
                  </a:srgbClr>
                </a:gs>
              </a:gsLst>
              <a:lin ang="0"/>
            </a:gradFill>
          </p:spPr>
        </p:sp>
      </p:grpSp>
      <p:sp>
        <p:nvSpPr>
          <p:cNvPr name="TextBox 41" id="41"/>
          <p:cNvSpPr txBox="true"/>
          <p:nvPr/>
        </p:nvSpPr>
        <p:spPr>
          <a:xfrm rot="0">
            <a:off x="4709071" y="8282904"/>
            <a:ext cx="11070325" cy="854075"/>
          </a:xfrm>
          <a:prstGeom prst="rect">
            <a:avLst/>
          </a:prstGeom>
        </p:spPr>
        <p:txBody>
          <a:bodyPr anchor="t" rtlCol="false" tIns="0" lIns="0" bIns="0" rIns="0">
            <a:spAutoFit/>
          </a:bodyPr>
          <a:lstStyle/>
          <a:p>
            <a:pPr algn="r">
              <a:lnSpc>
                <a:spcPts val="3400"/>
              </a:lnSpc>
            </a:pPr>
            <a:r>
              <a:rPr lang="en-US" sz="2000">
                <a:solidFill>
                  <a:srgbClr val="FFFFFF"/>
                </a:solidFill>
                <a:latin typeface="Poppins"/>
              </a:rPr>
              <a:t>Langage puissant pour le développement iOS, Swift est l'étoile filante des applications mobiles Apple.</a:t>
            </a:r>
          </a:p>
        </p:txBody>
      </p:sp>
      <p:sp>
        <p:nvSpPr>
          <p:cNvPr name="TextBox 42" id="42"/>
          <p:cNvSpPr txBox="true"/>
          <p:nvPr/>
        </p:nvSpPr>
        <p:spPr>
          <a:xfrm rot="0">
            <a:off x="13384304" y="7770632"/>
            <a:ext cx="2395091" cy="441325"/>
          </a:xfrm>
          <a:prstGeom prst="rect">
            <a:avLst/>
          </a:prstGeom>
        </p:spPr>
        <p:txBody>
          <a:bodyPr anchor="t" rtlCol="false" tIns="0" lIns="0" bIns="0" rIns="0">
            <a:spAutoFit/>
          </a:bodyPr>
          <a:lstStyle/>
          <a:p>
            <a:pPr algn="r">
              <a:lnSpc>
                <a:spcPts val="3499"/>
              </a:lnSpc>
              <a:spcBef>
                <a:spcPct val="0"/>
              </a:spcBef>
            </a:pPr>
            <a:r>
              <a:rPr lang="en-US" sz="2499">
                <a:solidFill>
                  <a:srgbClr val="FFFFFF"/>
                </a:solidFill>
                <a:latin typeface="Poppins Bold"/>
              </a:rPr>
              <a:t>SWIFT</a:t>
            </a:r>
          </a:p>
        </p:txBody>
      </p:sp>
      <p:grpSp>
        <p:nvGrpSpPr>
          <p:cNvPr name="Group 43" id="43"/>
          <p:cNvGrpSpPr>
            <a:grpSpLocks noChangeAspect="true"/>
          </p:cNvGrpSpPr>
          <p:nvPr/>
        </p:nvGrpSpPr>
        <p:grpSpPr>
          <a:xfrm rot="0">
            <a:off x="15969246" y="7837307"/>
            <a:ext cx="1290054" cy="1332368"/>
            <a:chOff x="0" y="0"/>
            <a:chExt cx="6350000" cy="6558280"/>
          </a:xfrm>
        </p:grpSpPr>
        <p:sp>
          <p:nvSpPr>
            <p:cNvPr name="Freeform 44" id="44"/>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7"/>
              <a:stretch>
                <a:fillRect l="-1679" t="0" r="-1679" b="0"/>
              </a:stretch>
            </a:blipFill>
          </p:spPr>
        </p:sp>
        <p:sp>
          <p:nvSpPr>
            <p:cNvPr name="Freeform 45" id="45"/>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gradFill rotWithShape="true">
              <a:gsLst>
                <a:gs pos="0">
                  <a:srgbClr val="8C52FF">
                    <a:alpha val="100000"/>
                  </a:srgbClr>
                </a:gs>
                <a:gs pos="100000">
                  <a:srgbClr val="5CE1E6">
                    <a:alpha val="100000"/>
                  </a:srgbClr>
                </a:gs>
              </a:gsLst>
              <a:lin ang="0"/>
            </a:gradFill>
          </p:spPr>
        </p:sp>
      </p:grpSp>
      <p:grpSp>
        <p:nvGrpSpPr>
          <p:cNvPr name="Group 46" id="46"/>
          <p:cNvGrpSpPr/>
          <p:nvPr/>
        </p:nvGrpSpPr>
        <p:grpSpPr>
          <a:xfrm rot="0">
            <a:off x="8822189" y="9612127"/>
            <a:ext cx="149879" cy="149879"/>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8C52FF">
                    <a:alpha val="100000"/>
                  </a:srgbClr>
                </a:gs>
                <a:gs pos="100000">
                  <a:srgbClr val="5CE1E6">
                    <a:alpha val="100000"/>
                  </a:srgbClr>
                </a:gs>
              </a:gsLst>
              <a:lin ang="0"/>
            </a:gradFill>
          </p:spPr>
        </p:sp>
        <p:sp>
          <p:nvSpPr>
            <p:cNvPr name="TextBox 48" id="48"/>
            <p:cNvSpPr txBox="true"/>
            <p:nvPr/>
          </p:nvSpPr>
          <p:spPr>
            <a:xfrm>
              <a:off x="76200" y="19050"/>
              <a:ext cx="660400" cy="717550"/>
            </a:xfrm>
            <a:prstGeom prst="rect">
              <a:avLst/>
            </a:prstGeom>
          </p:spPr>
          <p:txBody>
            <a:bodyPr anchor="ctr" rtlCol="false" tIns="50800" lIns="50800" bIns="50800" rIns="50800"/>
            <a:lstStyle/>
            <a:p>
              <a:pPr algn="ctr">
                <a:lnSpc>
                  <a:spcPts val="3328"/>
                </a:lnSpc>
              </a:pPr>
            </a:p>
          </p:txBody>
        </p:sp>
      </p:grpSp>
      <p:grpSp>
        <p:nvGrpSpPr>
          <p:cNvPr name="Group 49" id="49"/>
          <p:cNvGrpSpPr/>
          <p:nvPr/>
        </p:nvGrpSpPr>
        <p:grpSpPr>
          <a:xfrm rot="0">
            <a:off x="9070802" y="9612127"/>
            <a:ext cx="149879" cy="149879"/>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8C52FF">
                    <a:alpha val="100000"/>
                  </a:srgbClr>
                </a:gs>
                <a:gs pos="100000">
                  <a:srgbClr val="5CE1E6">
                    <a:alpha val="100000"/>
                  </a:srgbClr>
                </a:gs>
              </a:gsLst>
              <a:lin ang="0"/>
            </a:gradFill>
          </p:spPr>
        </p:sp>
        <p:sp>
          <p:nvSpPr>
            <p:cNvPr name="TextBox 51" id="51"/>
            <p:cNvSpPr txBox="true"/>
            <p:nvPr/>
          </p:nvSpPr>
          <p:spPr>
            <a:xfrm>
              <a:off x="76200" y="19050"/>
              <a:ext cx="660400" cy="717550"/>
            </a:xfrm>
            <a:prstGeom prst="rect">
              <a:avLst/>
            </a:prstGeom>
          </p:spPr>
          <p:txBody>
            <a:bodyPr anchor="ctr" rtlCol="false" tIns="50800" lIns="50800" bIns="50800" rIns="50800"/>
            <a:lstStyle/>
            <a:p>
              <a:pPr algn="ctr">
                <a:lnSpc>
                  <a:spcPts val="3328"/>
                </a:lnSpc>
              </a:pPr>
            </a:p>
          </p:txBody>
        </p:sp>
      </p:grpSp>
      <p:grpSp>
        <p:nvGrpSpPr>
          <p:cNvPr name="Group 52" id="52"/>
          <p:cNvGrpSpPr/>
          <p:nvPr/>
        </p:nvGrpSpPr>
        <p:grpSpPr>
          <a:xfrm rot="0">
            <a:off x="9315932" y="9612127"/>
            <a:ext cx="149879" cy="149879"/>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8C52FF">
                    <a:alpha val="100000"/>
                  </a:srgbClr>
                </a:gs>
                <a:gs pos="100000">
                  <a:srgbClr val="5CE1E6">
                    <a:alpha val="100000"/>
                  </a:srgbClr>
                </a:gs>
              </a:gsLst>
              <a:lin ang="0"/>
            </a:gradFill>
          </p:spPr>
        </p:sp>
        <p:sp>
          <p:nvSpPr>
            <p:cNvPr name="TextBox 54" id="54"/>
            <p:cNvSpPr txBox="true"/>
            <p:nvPr/>
          </p:nvSpPr>
          <p:spPr>
            <a:xfrm>
              <a:off x="76200" y="19050"/>
              <a:ext cx="660400" cy="717550"/>
            </a:xfrm>
            <a:prstGeom prst="rect">
              <a:avLst/>
            </a:prstGeom>
          </p:spPr>
          <p:txBody>
            <a:bodyPr anchor="ctr" rtlCol="false" tIns="50800" lIns="50800" bIns="50800" rIns="50800"/>
            <a:lstStyle/>
            <a:p>
              <a:pPr algn="ctr">
                <a:lnSpc>
                  <a:spcPts val="3328"/>
                </a:lnSpc>
              </a:pPr>
            </a:p>
          </p:txBody>
        </p:sp>
      </p:grpSp>
      <p:sp>
        <p:nvSpPr>
          <p:cNvPr name="AutoShape 55" id="55"/>
          <p:cNvSpPr/>
          <p:nvPr/>
        </p:nvSpPr>
        <p:spPr>
          <a:xfrm flipV="true">
            <a:off x="2506924" y="6781448"/>
            <a:ext cx="656368" cy="4762"/>
          </a:xfrm>
          <a:prstGeom prst="line">
            <a:avLst/>
          </a:prstGeom>
          <a:ln cap="flat" w="38100">
            <a:gradFill>
              <a:gsLst>
                <a:gs pos="0">
                  <a:srgbClr val="8C52FF">
                    <a:alpha val="100000"/>
                  </a:srgbClr>
                </a:gs>
                <a:gs pos="100000">
                  <a:srgbClr val="5CE1E6">
                    <a:alpha val="100000"/>
                  </a:srgbClr>
                </a:gs>
              </a:gsLst>
              <a:lin ang="0"/>
            </a:gradFill>
            <a:prstDash val="solid"/>
            <a:headEnd type="none" len="sm" w="sm"/>
            <a:tailEnd type="none" len="sm" w="sm"/>
          </a:ln>
        </p:spPr>
      </p:sp>
      <p:sp>
        <p:nvSpPr>
          <p:cNvPr name="AutoShape 56" id="56"/>
          <p:cNvSpPr/>
          <p:nvPr/>
        </p:nvSpPr>
        <p:spPr>
          <a:xfrm flipV="true">
            <a:off x="14749122" y="8209576"/>
            <a:ext cx="1030185" cy="4762"/>
          </a:xfrm>
          <a:prstGeom prst="line">
            <a:avLst/>
          </a:prstGeom>
          <a:ln cap="flat" w="38100">
            <a:gradFill>
              <a:gsLst>
                <a:gs pos="0">
                  <a:srgbClr val="8C52FF">
                    <a:alpha val="100000"/>
                  </a:srgbClr>
                </a:gs>
                <a:gs pos="100000">
                  <a:srgbClr val="5CE1E6">
                    <a:alpha val="100000"/>
                  </a:srgbClr>
                </a:gs>
              </a:gsLst>
              <a:lin ang="0"/>
            </a:gradFill>
            <a:prstDash val="solid"/>
            <a:headEnd type="none" len="sm" w="sm"/>
            <a:tailEnd type="none" len="sm" w="sm"/>
          </a:ln>
        </p:spPr>
      </p:sp>
      <p:sp>
        <p:nvSpPr>
          <p:cNvPr name="AutoShape 57" id="57"/>
          <p:cNvSpPr/>
          <p:nvPr/>
        </p:nvSpPr>
        <p:spPr>
          <a:xfrm flipV="true">
            <a:off x="2506786" y="3840337"/>
            <a:ext cx="540915" cy="4763"/>
          </a:xfrm>
          <a:prstGeom prst="line">
            <a:avLst/>
          </a:prstGeom>
          <a:ln cap="flat" w="38100">
            <a:gradFill>
              <a:gsLst>
                <a:gs pos="0">
                  <a:srgbClr val="8C52FF">
                    <a:alpha val="100000"/>
                  </a:srgbClr>
                </a:gs>
                <a:gs pos="100000">
                  <a:srgbClr val="5CE1E6">
                    <a:alpha val="100000"/>
                  </a:srgbClr>
                </a:gs>
              </a:gsLst>
              <a:lin ang="0"/>
            </a:gradFill>
            <a:prstDash val="solid"/>
            <a:headEnd type="none" len="sm" w="sm"/>
            <a:tailEnd type="none" len="sm" w="sm"/>
          </a:ln>
        </p:spPr>
      </p:sp>
      <p:sp>
        <p:nvSpPr>
          <p:cNvPr name="AutoShape 58" id="58"/>
          <p:cNvSpPr/>
          <p:nvPr/>
        </p:nvSpPr>
        <p:spPr>
          <a:xfrm flipV="true">
            <a:off x="15122890" y="5291787"/>
            <a:ext cx="656368" cy="4762"/>
          </a:xfrm>
          <a:prstGeom prst="line">
            <a:avLst/>
          </a:prstGeom>
          <a:ln cap="flat" w="38100">
            <a:gradFill>
              <a:gsLst>
                <a:gs pos="0">
                  <a:srgbClr val="8C52FF">
                    <a:alpha val="100000"/>
                  </a:srgbClr>
                </a:gs>
                <a:gs pos="100000">
                  <a:srgbClr val="5CE1E6">
                    <a:alpha val="100000"/>
                  </a:srgbClr>
                </a:gs>
              </a:gsLst>
              <a:lin ang="0"/>
            </a:gradFill>
            <a:prstDash val="solid"/>
            <a:headEnd type="none" len="sm" w="sm"/>
            <a:tailEnd type="none" len="sm" w="sm"/>
          </a:ln>
        </p:spPr>
      </p:sp>
      <p:grpSp>
        <p:nvGrpSpPr>
          <p:cNvPr name="Group 59" id="59"/>
          <p:cNvGrpSpPr/>
          <p:nvPr/>
        </p:nvGrpSpPr>
        <p:grpSpPr>
          <a:xfrm rot="0">
            <a:off x="17598650" y="9762006"/>
            <a:ext cx="689350" cy="597220"/>
            <a:chOff x="0" y="0"/>
            <a:chExt cx="919133" cy="796293"/>
          </a:xfrm>
        </p:grpSpPr>
        <p:sp>
          <p:nvSpPr>
            <p:cNvPr name="TextBox 60" id="60"/>
            <p:cNvSpPr txBox="true"/>
            <p:nvPr/>
          </p:nvSpPr>
          <p:spPr>
            <a:xfrm rot="0">
              <a:off x="0" y="-57150"/>
              <a:ext cx="788612" cy="845795"/>
            </a:xfrm>
            <a:prstGeom prst="rect">
              <a:avLst/>
            </a:prstGeom>
          </p:spPr>
          <p:txBody>
            <a:bodyPr anchor="t" rtlCol="false" tIns="0" lIns="0" bIns="0" rIns="0">
              <a:spAutoFit/>
            </a:bodyPr>
            <a:lstStyle/>
            <a:p>
              <a:pPr algn="ctr">
                <a:lnSpc>
                  <a:spcPts val="5281"/>
                </a:lnSpc>
              </a:pPr>
              <a:r>
                <a:rPr lang="en-US" sz="3883" spc="-7">
                  <a:solidFill>
                    <a:srgbClr val="8C52FF">
                      <a:alpha val="49804"/>
                    </a:srgbClr>
                  </a:solidFill>
                  <a:latin typeface="TAN Mon Cheri"/>
                </a:rPr>
                <a:t>K</a:t>
              </a:r>
            </a:p>
          </p:txBody>
        </p:sp>
        <p:sp>
          <p:nvSpPr>
            <p:cNvPr name="TextBox 61" id="61"/>
            <p:cNvSpPr txBox="true"/>
            <p:nvPr/>
          </p:nvSpPr>
          <p:spPr>
            <a:xfrm rot="0">
              <a:off x="118925" y="-66675"/>
              <a:ext cx="800207" cy="862968"/>
            </a:xfrm>
            <a:prstGeom prst="rect">
              <a:avLst/>
            </a:prstGeom>
          </p:spPr>
          <p:txBody>
            <a:bodyPr anchor="t" rtlCol="false" tIns="0" lIns="0" bIns="0" rIns="0">
              <a:spAutoFit/>
            </a:bodyPr>
            <a:lstStyle/>
            <a:p>
              <a:pPr algn="ctr">
                <a:lnSpc>
                  <a:spcPts val="5332"/>
                </a:lnSpc>
              </a:pPr>
              <a:r>
                <a:rPr lang="en-US" sz="3920" spc="-7">
                  <a:solidFill>
                    <a:srgbClr val="8C52FF">
                      <a:alpha val="49804"/>
                    </a:srgbClr>
                  </a:solidFill>
                  <a:latin typeface="TAN Mon Cheri"/>
                </a:rPr>
                <a:t>B</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8568236" y="2086647"/>
            <a:ext cx="1151528" cy="115152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8C52FF">
                    <a:alpha val="100000"/>
                  </a:srgbClr>
                </a:gs>
                <a:gs pos="100000">
                  <a:srgbClr val="5CE1E6">
                    <a:alpha val="100000"/>
                  </a:srgbClr>
                </a:gs>
              </a:gsLst>
              <a:lin ang="0"/>
            </a:gra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3328"/>
                </a:lnSpc>
              </a:pPr>
            </a:p>
          </p:txBody>
        </p:sp>
      </p:grpSp>
      <p:sp>
        <p:nvSpPr>
          <p:cNvPr name="TextBox 6" id="6"/>
          <p:cNvSpPr txBox="true"/>
          <p:nvPr/>
        </p:nvSpPr>
        <p:spPr>
          <a:xfrm rot="0">
            <a:off x="7615288" y="2358298"/>
            <a:ext cx="3057424" cy="609223"/>
          </a:xfrm>
          <a:prstGeom prst="rect">
            <a:avLst/>
          </a:prstGeom>
        </p:spPr>
        <p:txBody>
          <a:bodyPr anchor="t" rtlCol="false" tIns="0" lIns="0" bIns="0" rIns="0">
            <a:spAutoFit/>
          </a:bodyPr>
          <a:lstStyle/>
          <a:p>
            <a:pPr algn="ctr">
              <a:lnSpc>
                <a:spcPts val="4403"/>
              </a:lnSpc>
            </a:pPr>
            <a:r>
              <a:rPr lang="en-US" sz="3966">
                <a:solidFill>
                  <a:srgbClr val="FFFFFF"/>
                </a:solidFill>
                <a:latin typeface="Poppins Bold"/>
              </a:rPr>
              <a:t>Exploration</a:t>
            </a:r>
          </a:p>
        </p:txBody>
      </p:sp>
      <p:sp>
        <p:nvSpPr>
          <p:cNvPr name="TextBox 7" id="7"/>
          <p:cNvSpPr txBox="true"/>
          <p:nvPr/>
        </p:nvSpPr>
        <p:spPr>
          <a:xfrm rot="0">
            <a:off x="2506618" y="3870672"/>
            <a:ext cx="9882331" cy="854075"/>
          </a:xfrm>
          <a:prstGeom prst="rect">
            <a:avLst/>
          </a:prstGeom>
        </p:spPr>
        <p:txBody>
          <a:bodyPr anchor="t" rtlCol="false" tIns="0" lIns="0" bIns="0" rIns="0">
            <a:spAutoFit/>
          </a:bodyPr>
          <a:lstStyle/>
          <a:p>
            <a:pPr algn="l">
              <a:lnSpc>
                <a:spcPts val="3400"/>
              </a:lnSpc>
            </a:pPr>
            <a:r>
              <a:rPr lang="en-US" sz="2000">
                <a:solidFill>
                  <a:srgbClr val="FFFFFF"/>
                </a:solidFill>
                <a:latin typeface="Poppins"/>
              </a:rPr>
              <a:t>Connu pour sa simplicité et sa productivité, Ruby brille dans le développement web rapide avec Ruby on Rails.</a:t>
            </a:r>
          </a:p>
        </p:txBody>
      </p:sp>
      <p:sp>
        <p:nvSpPr>
          <p:cNvPr name="TextBox 8" id="8"/>
          <p:cNvSpPr txBox="true"/>
          <p:nvPr/>
        </p:nvSpPr>
        <p:spPr>
          <a:xfrm rot="0">
            <a:off x="2506618" y="3379963"/>
            <a:ext cx="2395091" cy="441325"/>
          </a:xfrm>
          <a:prstGeom prst="rect">
            <a:avLst/>
          </a:prstGeom>
        </p:spPr>
        <p:txBody>
          <a:bodyPr anchor="t" rtlCol="false" tIns="0" lIns="0" bIns="0" rIns="0">
            <a:spAutoFit/>
          </a:bodyPr>
          <a:lstStyle/>
          <a:p>
            <a:pPr algn="l">
              <a:lnSpc>
                <a:spcPts val="3499"/>
              </a:lnSpc>
              <a:spcBef>
                <a:spcPct val="0"/>
              </a:spcBef>
            </a:pPr>
            <a:r>
              <a:rPr lang="en-US" sz="2499">
                <a:solidFill>
                  <a:srgbClr val="FFFFFF"/>
                </a:solidFill>
                <a:latin typeface="Poppins Bold"/>
              </a:rPr>
              <a:t>RUBY</a:t>
            </a:r>
          </a:p>
        </p:txBody>
      </p:sp>
      <p:sp>
        <p:nvSpPr>
          <p:cNvPr name="TextBox 9" id="9"/>
          <p:cNvSpPr txBox="true"/>
          <p:nvPr/>
        </p:nvSpPr>
        <p:spPr>
          <a:xfrm rot="0">
            <a:off x="4709071" y="5341793"/>
            <a:ext cx="11070325" cy="854075"/>
          </a:xfrm>
          <a:prstGeom prst="rect">
            <a:avLst/>
          </a:prstGeom>
        </p:spPr>
        <p:txBody>
          <a:bodyPr anchor="t" rtlCol="false" tIns="0" lIns="0" bIns="0" rIns="0">
            <a:spAutoFit/>
          </a:bodyPr>
          <a:lstStyle/>
          <a:p>
            <a:pPr algn="r">
              <a:lnSpc>
                <a:spcPts val="3400"/>
              </a:lnSpc>
            </a:pPr>
            <a:r>
              <a:rPr lang="en-US" sz="2000">
                <a:solidFill>
                  <a:srgbClr val="FFFFFF"/>
                </a:solidFill>
                <a:latin typeface="Poppins"/>
              </a:rPr>
              <a:t>Supernova de JavaScript, TypeScript ajoute une couche de typage statique pour des applications web robustes.</a:t>
            </a:r>
          </a:p>
        </p:txBody>
      </p:sp>
      <p:sp>
        <p:nvSpPr>
          <p:cNvPr name="TextBox 10" id="10"/>
          <p:cNvSpPr txBox="true"/>
          <p:nvPr/>
        </p:nvSpPr>
        <p:spPr>
          <a:xfrm rot="0">
            <a:off x="13384304" y="4852843"/>
            <a:ext cx="2395091" cy="441325"/>
          </a:xfrm>
          <a:prstGeom prst="rect">
            <a:avLst/>
          </a:prstGeom>
        </p:spPr>
        <p:txBody>
          <a:bodyPr anchor="t" rtlCol="false" tIns="0" lIns="0" bIns="0" rIns="0">
            <a:spAutoFit/>
          </a:bodyPr>
          <a:lstStyle/>
          <a:p>
            <a:pPr algn="r">
              <a:lnSpc>
                <a:spcPts val="3499"/>
              </a:lnSpc>
              <a:spcBef>
                <a:spcPct val="0"/>
              </a:spcBef>
            </a:pPr>
            <a:r>
              <a:rPr lang="en-US" sz="2499">
                <a:solidFill>
                  <a:srgbClr val="FFFFFF"/>
                </a:solidFill>
                <a:latin typeface="Poppins Bold"/>
              </a:rPr>
              <a:t>TYPESCRIPT</a:t>
            </a:r>
          </a:p>
        </p:txBody>
      </p:sp>
      <p:grpSp>
        <p:nvGrpSpPr>
          <p:cNvPr name="Group 11" id="11"/>
          <p:cNvGrpSpPr>
            <a:grpSpLocks noChangeAspect="true"/>
          </p:cNvGrpSpPr>
          <p:nvPr/>
        </p:nvGrpSpPr>
        <p:grpSpPr>
          <a:xfrm rot="0">
            <a:off x="1028700" y="3426207"/>
            <a:ext cx="1290054" cy="1332368"/>
            <a:chOff x="0" y="0"/>
            <a:chExt cx="6350000" cy="6558280"/>
          </a:xfrm>
        </p:grpSpPr>
        <p:sp>
          <p:nvSpPr>
            <p:cNvPr name="Freeform 12" id="12"/>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18697" t="0" r="-18697" b="0"/>
              </a:stretch>
            </a:blipFill>
          </p:spPr>
        </p:sp>
        <p:sp>
          <p:nvSpPr>
            <p:cNvPr name="Freeform 13" id="13"/>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gradFill rotWithShape="true">
              <a:gsLst>
                <a:gs pos="0">
                  <a:srgbClr val="8C52FF">
                    <a:alpha val="100000"/>
                  </a:srgbClr>
                </a:gs>
                <a:gs pos="100000">
                  <a:srgbClr val="5CE1E6">
                    <a:alpha val="100000"/>
                  </a:srgbClr>
                </a:gs>
              </a:gsLst>
              <a:lin ang="0"/>
            </a:gradFill>
          </p:spPr>
        </p:sp>
      </p:grpSp>
      <p:grpSp>
        <p:nvGrpSpPr>
          <p:cNvPr name="Group 14" id="14"/>
          <p:cNvGrpSpPr>
            <a:grpSpLocks noChangeAspect="true"/>
          </p:cNvGrpSpPr>
          <p:nvPr/>
        </p:nvGrpSpPr>
        <p:grpSpPr>
          <a:xfrm rot="0">
            <a:off x="15969246" y="4896196"/>
            <a:ext cx="1290054" cy="1332368"/>
            <a:chOff x="0" y="0"/>
            <a:chExt cx="6350000" cy="6558280"/>
          </a:xfrm>
        </p:grpSpPr>
        <p:sp>
          <p:nvSpPr>
            <p:cNvPr name="Freeform 15" id="15"/>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4"/>
              <a:stretch>
                <a:fillRect l="-1767" t="0" r="-1767" b="0"/>
              </a:stretch>
            </a:blipFill>
          </p:spPr>
        </p:sp>
        <p:sp>
          <p:nvSpPr>
            <p:cNvPr name="Freeform 16" id="16"/>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gradFill rotWithShape="true">
              <a:gsLst>
                <a:gs pos="0">
                  <a:srgbClr val="8C52FF">
                    <a:alpha val="100000"/>
                  </a:srgbClr>
                </a:gs>
                <a:gs pos="100000">
                  <a:srgbClr val="5CE1E6">
                    <a:alpha val="100000"/>
                  </a:srgbClr>
                </a:gs>
              </a:gsLst>
              <a:lin ang="0"/>
            </a:gradFill>
          </p:spPr>
        </p:sp>
      </p:grpSp>
      <p:grpSp>
        <p:nvGrpSpPr>
          <p:cNvPr name="Group 17" id="17"/>
          <p:cNvGrpSpPr/>
          <p:nvPr/>
        </p:nvGrpSpPr>
        <p:grpSpPr>
          <a:xfrm rot="0">
            <a:off x="16731680" y="955134"/>
            <a:ext cx="527620" cy="112345"/>
            <a:chOff x="0" y="0"/>
            <a:chExt cx="308661" cy="65722"/>
          </a:xfrm>
        </p:grpSpPr>
        <p:sp>
          <p:nvSpPr>
            <p:cNvPr name="Freeform 18" id="18"/>
            <p:cNvSpPr/>
            <p:nvPr/>
          </p:nvSpPr>
          <p:spPr>
            <a:xfrm flipH="false" flipV="false" rot="0">
              <a:off x="0" y="0"/>
              <a:ext cx="308661" cy="65722"/>
            </a:xfrm>
            <a:custGeom>
              <a:avLst/>
              <a:gdLst/>
              <a:ahLst/>
              <a:cxnLst/>
              <a:rect r="r" b="b" t="t" l="l"/>
              <a:pathLst>
                <a:path h="65722" w="308661">
                  <a:moveTo>
                    <a:pt x="32861" y="0"/>
                  </a:moveTo>
                  <a:lnTo>
                    <a:pt x="275799" y="0"/>
                  </a:lnTo>
                  <a:cubicBezTo>
                    <a:pt x="284515" y="0"/>
                    <a:pt x="292873" y="3462"/>
                    <a:pt x="299036" y="9625"/>
                  </a:cubicBezTo>
                  <a:cubicBezTo>
                    <a:pt x="305198" y="15787"/>
                    <a:pt x="308661" y="24146"/>
                    <a:pt x="308661" y="32861"/>
                  </a:cubicBezTo>
                  <a:lnTo>
                    <a:pt x="308661" y="32861"/>
                  </a:lnTo>
                  <a:cubicBezTo>
                    <a:pt x="308661" y="41577"/>
                    <a:pt x="305198" y="49935"/>
                    <a:pt x="299036" y="56098"/>
                  </a:cubicBezTo>
                  <a:cubicBezTo>
                    <a:pt x="292873" y="62260"/>
                    <a:pt x="284515" y="65722"/>
                    <a:pt x="275799" y="65722"/>
                  </a:cubicBezTo>
                  <a:lnTo>
                    <a:pt x="32861" y="65722"/>
                  </a:lnTo>
                  <a:cubicBezTo>
                    <a:pt x="24146" y="65722"/>
                    <a:pt x="15787" y="62260"/>
                    <a:pt x="9625" y="56098"/>
                  </a:cubicBezTo>
                  <a:cubicBezTo>
                    <a:pt x="3462" y="49935"/>
                    <a:pt x="0" y="41577"/>
                    <a:pt x="0" y="32861"/>
                  </a:cubicBezTo>
                  <a:lnTo>
                    <a:pt x="0" y="32861"/>
                  </a:lnTo>
                  <a:cubicBezTo>
                    <a:pt x="0" y="24146"/>
                    <a:pt x="3462" y="15787"/>
                    <a:pt x="9625" y="9625"/>
                  </a:cubicBezTo>
                  <a:cubicBezTo>
                    <a:pt x="15787" y="3462"/>
                    <a:pt x="24146" y="0"/>
                    <a:pt x="32861" y="0"/>
                  </a:cubicBezTo>
                  <a:close/>
                </a:path>
              </a:pathLst>
            </a:custGeom>
            <a:gradFill rotWithShape="true">
              <a:gsLst>
                <a:gs pos="0">
                  <a:srgbClr val="8C52FF">
                    <a:alpha val="100000"/>
                  </a:srgbClr>
                </a:gs>
                <a:gs pos="100000">
                  <a:srgbClr val="5CE1E6">
                    <a:alpha val="100000"/>
                  </a:srgbClr>
                </a:gs>
              </a:gsLst>
              <a:lin ang="0"/>
            </a:gradFill>
          </p:spPr>
        </p:sp>
        <p:sp>
          <p:nvSpPr>
            <p:cNvPr name="TextBox 19" id="19"/>
            <p:cNvSpPr txBox="true"/>
            <p:nvPr/>
          </p:nvSpPr>
          <p:spPr>
            <a:xfrm>
              <a:off x="0" y="-57150"/>
              <a:ext cx="308661" cy="122872"/>
            </a:xfrm>
            <a:prstGeom prst="rect">
              <a:avLst/>
            </a:prstGeom>
          </p:spPr>
          <p:txBody>
            <a:bodyPr anchor="ctr" rtlCol="false" tIns="50800" lIns="50800" bIns="50800" rIns="50800"/>
            <a:lstStyle/>
            <a:p>
              <a:pPr algn="ctr">
                <a:lnSpc>
                  <a:spcPts val="3328"/>
                </a:lnSpc>
              </a:pPr>
            </a:p>
          </p:txBody>
        </p:sp>
      </p:grpSp>
      <p:grpSp>
        <p:nvGrpSpPr>
          <p:cNvPr name="Group 20" id="20"/>
          <p:cNvGrpSpPr/>
          <p:nvPr/>
        </p:nvGrpSpPr>
        <p:grpSpPr>
          <a:xfrm rot="0">
            <a:off x="16832522" y="1122845"/>
            <a:ext cx="426778" cy="112345"/>
            <a:chOff x="0" y="0"/>
            <a:chExt cx="249668" cy="65722"/>
          </a:xfrm>
        </p:grpSpPr>
        <p:sp>
          <p:nvSpPr>
            <p:cNvPr name="Freeform 21" id="21"/>
            <p:cNvSpPr/>
            <p:nvPr/>
          </p:nvSpPr>
          <p:spPr>
            <a:xfrm flipH="false" flipV="false" rot="0">
              <a:off x="0" y="0"/>
              <a:ext cx="249668" cy="65722"/>
            </a:xfrm>
            <a:custGeom>
              <a:avLst/>
              <a:gdLst/>
              <a:ahLst/>
              <a:cxnLst/>
              <a:rect r="r" b="b" t="t" l="l"/>
              <a:pathLst>
                <a:path h="65722" w="249668">
                  <a:moveTo>
                    <a:pt x="32861" y="0"/>
                  </a:moveTo>
                  <a:lnTo>
                    <a:pt x="216806" y="0"/>
                  </a:lnTo>
                  <a:cubicBezTo>
                    <a:pt x="225522" y="0"/>
                    <a:pt x="233880" y="3462"/>
                    <a:pt x="240043" y="9625"/>
                  </a:cubicBezTo>
                  <a:cubicBezTo>
                    <a:pt x="246206" y="15787"/>
                    <a:pt x="249668" y="24146"/>
                    <a:pt x="249668" y="32861"/>
                  </a:cubicBezTo>
                  <a:lnTo>
                    <a:pt x="249668" y="32861"/>
                  </a:lnTo>
                  <a:cubicBezTo>
                    <a:pt x="249668" y="41577"/>
                    <a:pt x="246206" y="49935"/>
                    <a:pt x="240043" y="56098"/>
                  </a:cubicBezTo>
                  <a:cubicBezTo>
                    <a:pt x="233880" y="62260"/>
                    <a:pt x="225522" y="65722"/>
                    <a:pt x="216806" y="65722"/>
                  </a:cubicBezTo>
                  <a:lnTo>
                    <a:pt x="32861" y="65722"/>
                  </a:lnTo>
                  <a:cubicBezTo>
                    <a:pt x="24146" y="65722"/>
                    <a:pt x="15787" y="62260"/>
                    <a:pt x="9625" y="56098"/>
                  </a:cubicBezTo>
                  <a:cubicBezTo>
                    <a:pt x="3462" y="49935"/>
                    <a:pt x="0" y="41577"/>
                    <a:pt x="0" y="32861"/>
                  </a:cubicBezTo>
                  <a:lnTo>
                    <a:pt x="0" y="32861"/>
                  </a:lnTo>
                  <a:cubicBezTo>
                    <a:pt x="0" y="24146"/>
                    <a:pt x="3462" y="15787"/>
                    <a:pt x="9625" y="9625"/>
                  </a:cubicBezTo>
                  <a:cubicBezTo>
                    <a:pt x="15787" y="3462"/>
                    <a:pt x="24146" y="0"/>
                    <a:pt x="32861" y="0"/>
                  </a:cubicBezTo>
                  <a:close/>
                </a:path>
              </a:pathLst>
            </a:custGeom>
            <a:gradFill rotWithShape="true">
              <a:gsLst>
                <a:gs pos="0">
                  <a:srgbClr val="8C52FF">
                    <a:alpha val="100000"/>
                  </a:srgbClr>
                </a:gs>
                <a:gs pos="100000">
                  <a:srgbClr val="5CE1E6">
                    <a:alpha val="100000"/>
                  </a:srgbClr>
                </a:gs>
              </a:gsLst>
              <a:lin ang="0"/>
            </a:gradFill>
          </p:spPr>
        </p:sp>
        <p:sp>
          <p:nvSpPr>
            <p:cNvPr name="TextBox 22" id="22"/>
            <p:cNvSpPr txBox="true"/>
            <p:nvPr/>
          </p:nvSpPr>
          <p:spPr>
            <a:xfrm>
              <a:off x="0" y="-57150"/>
              <a:ext cx="249668" cy="122872"/>
            </a:xfrm>
            <a:prstGeom prst="rect">
              <a:avLst/>
            </a:prstGeom>
          </p:spPr>
          <p:txBody>
            <a:bodyPr anchor="ctr" rtlCol="false" tIns="50800" lIns="50800" bIns="50800" rIns="50800"/>
            <a:lstStyle/>
            <a:p>
              <a:pPr algn="ctr">
                <a:lnSpc>
                  <a:spcPts val="3328"/>
                </a:lnSpc>
              </a:pPr>
            </a:p>
          </p:txBody>
        </p:sp>
      </p:grpSp>
      <p:grpSp>
        <p:nvGrpSpPr>
          <p:cNvPr name="Group 23" id="23"/>
          <p:cNvGrpSpPr/>
          <p:nvPr/>
        </p:nvGrpSpPr>
        <p:grpSpPr>
          <a:xfrm rot="0">
            <a:off x="16929762" y="1291546"/>
            <a:ext cx="329538" cy="112345"/>
            <a:chOff x="0" y="0"/>
            <a:chExt cx="192782" cy="65722"/>
          </a:xfrm>
        </p:grpSpPr>
        <p:sp>
          <p:nvSpPr>
            <p:cNvPr name="Freeform 24" id="24"/>
            <p:cNvSpPr/>
            <p:nvPr/>
          </p:nvSpPr>
          <p:spPr>
            <a:xfrm flipH="false" flipV="false" rot="0">
              <a:off x="0" y="0"/>
              <a:ext cx="192782" cy="65722"/>
            </a:xfrm>
            <a:custGeom>
              <a:avLst/>
              <a:gdLst/>
              <a:ahLst/>
              <a:cxnLst/>
              <a:rect r="r" b="b" t="t" l="l"/>
              <a:pathLst>
                <a:path h="65722" w="192782">
                  <a:moveTo>
                    <a:pt x="32861" y="0"/>
                  </a:moveTo>
                  <a:lnTo>
                    <a:pt x="159920" y="0"/>
                  </a:lnTo>
                  <a:cubicBezTo>
                    <a:pt x="168636" y="0"/>
                    <a:pt x="176994" y="3462"/>
                    <a:pt x="183157" y="9625"/>
                  </a:cubicBezTo>
                  <a:cubicBezTo>
                    <a:pt x="189319" y="15787"/>
                    <a:pt x="192782" y="24146"/>
                    <a:pt x="192782" y="32861"/>
                  </a:cubicBezTo>
                  <a:lnTo>
                    <a:pt x="192782" y="32861"/>
                  </a:lnTo>
                  <a:cubicBezTo>
                    <a:pt x="192782" y="41577"/>
                    <a:pt x="189319" y="49935"/>
                    <a:pt x="183157" y="56098"/>
                  </a:cubicBezTo>
                  <a:cubicBezTo>
                    <a:pt x="176994" y="62260"/>
                    <a:pt x="168636" y="65722"/>
                    <a:pt x="159920" y="65722"/>
                  </a:cubicBezTo>
                  <a:lnTo>
                    <a:pt x="32861" y="65722"/>
                  </a:lnTo>
                  <a:cubicBezTo>
                    <a:pt x="24146" y="65722"/>
                    <a:pt x="15787" y="62260"/>
                    <a:pt x="9625" y="56098"/>
                  </a:cubicBezTo>
                  <a:cubicBezTo>
                    <a:pt x="3462" y="49935"/>
                    <a:pt x="0" y="41577"/>
                    <a:pt x="0" y="32861"/>
                  </a:cubicBezTo>
                  <a:lnTo>
                    <a:pt x="0" y="32861"/>
                  </a:lnTo>
                  <a:cubicBezTo>
                    <a:pt x="0" y="24146"/>
                    <a:pt x="3462" y="15787"/>
                    <a:pt x="9625" y="9625"/>
                  </a:cubicBezTo>
                  <a:cubicBezTo>
                    <a:pt x="15787" y="3462"/>
                    <a:pt x="24146" y="0"/>
                    <a:pt x="32861" y="0"/>
                  </a:cubicBezTo>
                  <a:close/>
                </a:path>
              </a:pathLst>
            </a:custGeom>
            <a:gradFill rotWithShape="true">
              <a:gsLst>
                <a:gs pos="0">
                  <a:srgbClr val="8C52FF">
                    <a:alpha val="100000"/>
                  </a:srgbClr>
                </a:gs>
                <a:gs pos="100000">
                  <a:srgbClr val="5CE1E6">
                    <a:alpha val="100000"/>
                  </a:srgbClr>
                </a:gs>
              </a:gsLst>
              <a:lin ang="0"/>
            </a:gradFill>
          </p:spPr>
        </p:sp>
        <p:sp>
          <p:nvSpPr>
            <p:cNvPr name="TextBox 25" id="25"/>
            <p:cNvSpPr txBox="true"/>
            <p:nvPr/>
          </p:nvSpPr>
          <p:spPr>
            <a:xfrm>
              <a:off x="0" y="-57150"/>
              <a:ext cx="192782" cy="122872"/>
            </a:xfrm>
            <a:prstGeom prst="rect">
              <a:avLst/>
            </a:prstGeom>
          </p:spPr>
          <p:txBody>
            <a:bodyPr anchor="ctr" rtlCol="false" tIns="50800" lIns="50800" bIns="50800" rIns="50800"/>
            <a:lstStyle/>
            <a:p>
              <a:pPr algn="ctr">
                <a:lnSpc>
                  <a:spcPts val="3328"/>
                </a:lnSpc>
              </a:pPr>
            </a:p>
          </p:txBody>
        </p:sp>
      </p:grpSp>
      <p:grpSp>
        <p:nvGrpSpPr>
          <p:cNvPr name="Group 26" id="26"/>
          <p:cNvGrpSpPr/>
          <p:nvPr/>
        </p:nvGrpSpPr>
        <p:grpSpPr>
          <a:xfrm rot="0">
            <a:off x="12090071" y="732569"/>
            <a:ext cx="597756" cy="597756"/>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8C52FF">
                    <a:alpha val="100000"/>
                  </a:srgbClr>
                </a:gs>
                <a:gs pos="100000">
                  <a:srgbClr val="5CE1E6">
                    <a:alpha val="100000"/>
                  </a:srgbClr>
                </a:gs>
              </a:gsLst>
              <a:lin ang="0"/>
            </a:gradFill>
          </p:spPr>
        </p:sp>
        <p:sp>
          <p:nvSpPr>
            <p:cNvPr name="TextBox 28" id="28"/>
            <p:cNvSpPr txBox="true"/>
            <p:nvPr/>
          </p:nvSpPr>
          <p:spPr>
            <a:xfrm>
              <a:off x="76200" y="19050"/>
              <a:ext cx="660400" cy="717550"/>
            </a:xfrm>
            <a:prstGeom prst="rect">
              <a:avLst/>
            </a:prstGeom>
          </p:spPr>
          <p:txBody>
            <a:bodyPr anchor="ctr" rtlCol="false" tIns="50800" lIns="50800" bIns="50800" rIns="50800"/>
            <a:lstStyle/>
            <a:p>
              <a:pPr algn="ctr">
                <a:lnSpc>
                  <a:spcPts val="3328"/>
                </a:lnSpc>
              </a:pPr>
            </a:p>
          </p:txBody>
        </p:sp>
      </p:grpSp>
      <p:sp>
        <p:nvSpPr>
          <p:cNvPr name="TextBox 29" id="29"/>
          <p:cNvSpPr txBox="true"/>
          <p:nvPr/>
        </p:nvSpPr>
        <p:spPr>
          <a:xfrm rot="0">
            <a:off x="4709071" y="962025"/>
            <a:ext cx="2569270"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Bold"/>
              </a:rPr>
              <a:t>Tendances</a:t>
            </a:r>
          </a:p>
        </p:txBody>
      </p:sp>
      <p:sp>
        <p:nvSpPr>
          <p:cNvPr name="TextBox 30" id="30"/>
          <p:cNvSpPr txBox="true"/>
          <p:nvPr/>
        </p:nvSpPr>
        <p:spPr>
          <a:xfrm rot="0">
            <a:off x="7859365" y="962025"/>
            <a:ext cx="2569270"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rPr>
              <a:t>Statistiques</a:t>
            </a:r>
          </a:p>
        </p:txBody>
      </p:sp>
      <p:sp>
        <p:nvSpPr>
          <p:cNvPr name="TextBox 31" id="31"/>
          <p:cNvSpPr txBox="true"/>
          <p:nvPr/>
        </p:nvSpPr>
        <p:spPr>
          <a:xfrm rot="0">
            <a:off x="11009660" y="962025"/>
            <a:ext cx="1655514"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rPr>
              <a:t>Choix</a:t>
            </a:r>
          </a:p>
        </p:txBody>
      </p:sp>
      <p:sp>
        <p:nvSpPr>
          <p:cNvPr name="TextBox 32" id="32"/>
          <p:cNvSpPr txBox="true"/>
          <p:nvPr/>
        </p:nvSpPr>
        <p:spPr>
          <a:xfrm rot="0">
            <a:off x="1028700" y="961530"/>
            <a:ext cx="2395091"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rPr>
              <a:t>Introduction</a:t>
            </a:r>
          </a:p>
        </p:txBody>
      </p:sp>
      <p:sp>
        <p:nvSpPr>
          <p:cNvPr name="AutoShape 33" id="33"/>
          <p:cNvSpPr/>
          <p:nvPr/>
        </p:nvSpPr>
        <p:spPr>
          <a:xfrm>
            <a:off x="1000125" y="1480091"/>
            <a:ext cx="15045651" cy="0"/>
          </a:xfrm>
          <a:prstGeom prst="line">
            <a:avLst/>
          </a:prstGeom>
          <a:ln cap="rnd" w="152400">
            <a:gradFill>
              <a:gsLst>
                <a:gs pos="0">
                  <a:srgbClr val="8C52FF">
                    <a:alpha val="100000"/>
                  </a:srgbClr>
                </a:gs>
                <a:gs pos="100000">
                  <a:srgbClr val="5CE1E6">
                    <a:alpha val="100000"/>
                  </a:srgbClr>
                </a:gs>
              </a:gsLst>
              <a:lin ang="0"/>
            </a:gradFill>
            <a:prstDash val="solid"/>
            <a:headEnd type="none" len="sm" w="sm"/>
            <a:tailEnd type="none" len="sm" w="sm"/>
          </a:ln>
        </p:spPr>
      </p:sp>
      <p:pic>
        <p:nvPicPr>
          <p:cNvPr name="Picture 34" id="34"/>
          <p:cNvPicPr>
            <a:picLocks noChangeAspect="true"/>
          </p:cNvPicPr>
          <p:nvPr/>
        </p:nvPicPr>
        <p:blipFill>
          <a:blip r:embed="rId5"/>
          <a:srcRect l="0" t="0" r="0" b="0"/>
          <a:stretch>
            <a:fillRect/>
          </a:stretch>
        </p:blipFill>
        <p:spPr>
          <a:xfrm flipH="false" flipV="false" rot="8493141">
            <a:off x="5664865" y="1230102"/>
            <a:ext cx="606032" cy="499977"/>
          </a:xfrm>
          <a:prstGeom prst="rect">
            <a:avLst/>
          </a:prstGeom>
        </p:spPr>
      </p:pic>
      <p:sp>
        <p:nvSpPr>
          <p:cNvPr name="TextBox 35" id="35"/>
          <p:cNvSpPr txBox="true"/>
          <p:nvPr/>
        </p:nvSpPr>
        <p:spPr>
          <a:xfrm rot="0">
            <a:off x="13268852" y="979418"/>
            <a:ext cx="2395091"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rPr>
              <a:t>Conclusion</a:t>
            </a:r>
          </a:p>
        </p:txBody>
      </p:sp>
      <p:sp>
        <p:nvSpPr>
          <p:cNvPr name="TextBox 36" id="36"/>
          <p:cNvSpPr txBox="true"/>
          <p:nvPr/>
        </p:nvSpPr>
        <p:spPr>
          <a:xfrm rot="0">
            <a:off x="2506618" y="6811782"/>
            <a:ext cx="9882331" cy="854075"/>
          </a:xfrm>
          <a:prstGeom prst="rect">
            <a:avLst/>
          </a:prstGeom>
        </p:spPr>
        <p:txBody>
          <a:bodyPr anchor="t" rtlCol="false" tIns="0" lIns="0" bIns="0" rIns="0">
            <a:spAutoFit/>
          </a:bodyPr>
          <a:lstStyle/>
          <a:p>
            <a:pPr algn="l">
              <a:lnSpc>
                <a:spcPts val="3400"/>
              </a:lnSpc>
            </a:pPr>
            <a:r>
              <a:rPr lang="en-US" sz="2000">
                <a:solidFill>
                  <a:srgbClr val="FFFFFF"/>
                </a:solidFill>
                <a:latin typeface="Poppins"/>
              </a:rPr>
              <a:t>Créé par Google, Go est une étoile montante pour les systèmes distribués et les applications cloud.</a:t>
            </a:r>
          </a:p>
        </p:txBody>
      </p:sp>
      <p:sp>
        <p:nvSpPr>
          <p:cNvPr name="TextBox 37" id="37"/>
          <p:cNvSpPr txBox="true"/>
          <p:nvPr/>
        </p:nvSpPr>
        <p:spPr>
          <a:xfrm rot="0">
            <a:off x="2506618" y="6321073"/>
            <a:ext cx="2395091" cy="441325"/>
          </a:xfrm>
          <a:prstGeom prst="rect">
            <a:avLst/>
          </a:prstGeom>
        </p:spPr>
        <p:txBody>
          <a:bodyPr anchor="t" rtlCol="false" tIns="0" lIns="0" bIns="0" rIns="0">
            <a:spAutoFit/>
          </a:bodyPr>
          <a:lstStyle/>
          <a:p>
            <a:pPr algn="l">
              <a:lnSpc>
                <a:spcPts val="3499"/>
              </a:lnSpc>
              <a:spcBef>
                <a:spcPct val="0"/>
              </a:spcBef>
            </a:pPr>
            <a:r>
              <a:rPr lang="en-US" sz="2499">
                <a:solidFill>
                  <a:srgbClr val="FFFFFF"/>
                </a:solidFill>
                <a:latin typeface="Poppins Bold"/>
              </a:rPr>
              <a:t>GO</a:t>
            </a:r>
          </a:p>
        </p:txBody>
      </p:sp>
      <p:grpSp>
        <p:nvGrpSpPr>
          <p:cNvPr name="Group 38" id="38"/>
          <p:cNvGrpSpPr>
            <a:grpSpLocks noChangeAspect="true"/>
          </p:cNvGrpSpPr>
          <p:nvPr/>
        </p:nvGrpSpPr>
        <p:grpSpPr>
          <a:xfrm rot="0">
            <a:off x="1028700" y="6367318"/>
            <a:ext cx="1290054" cy="1332368"/>
            <a:chOff x="0" y="0"/>
            <a:chExt cx="6350000" cy="6558280"/>
          </a:xfrm>
        </p:grpSpPr>
        <p:sp>
          <p:nvSpPr>
            <p:cNvPr name="Freeform 39" id="39"/>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6"/>
              <a:stretch>
                <a:fillRect l="-79623" t="0" r="-79623" b="0"/>
              </a:stretch>
            </a:blipFill>
          </p:spPr>
        </p:sp>
        <p:sp>
          <p:nvSpPr>
            <p:cNvPr name="Freeform 40" id="40"/>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gradFill rotWithShape="true">
              <a:gsLst>
                <a:gs pos="0">
                  <a:srgbClr val="8C52FF">
                    <a:alpha val="100000"/>
                  </a:srgbClr>
                </a:gs>
                <a:gs pos="100000">
                  <a:srgbClr val="5CE1E6">
                    <a:alpha val="100000"/>
                  </a:srgbClr>
                </a:gs>
              </a:gsLst>
              <a:lin ang="0"/>
            </a:gradFill>
          </p:spPr>
        </p:sp>
      </p:grpSp>
      <p:sp>
        <p:nvSpPr>
          <p:cNvPr name="TextBox 41" id="41"/>
          <p:cNvSpPr txBox="true"/>
          <p:nvPr/>
        </p:nvSpPr>
        <p:spPr>
          <a:xfrm rot="0">
            <a:off x="4709071" y="8282904"/>
            <a:ext cx="11070325" cy="854075"/>
          </a:xfrm>
          <a:prstGeom prst="rect">
            <a:avLst/>
          </a:prstGeom>
        </p:spPr>
        <p:txBody>
          <a:bodyPr anchor="t" rtlCol="false" tIns="0" lIns="0" bIns="0" rIns="0">
            <a:spAutoFit/>
          </a:bodyPr>
          <a:lstStyle/>
          <a:p>
            <a:pPr algn="r">
              <a:lnSpc>
                <a:spcPts val="3400"/>
              </a:lnSpc>
            </a:pPr>
            <a:r>
              <a:rPr lang="en-US" sz="2000">
                <a:solidFill>
                  <a:srgbClr val="FFFFFF"/>
                </a:solidFill>
                <a:latin typeface="Poppins"/>
              </a:rPr>
              <a:t>Étoile scintillante des statistiques et de la data science, R est indispensable pour l'analyse de données.</a:t>
            </a:r>
          </a:p>
        </p:txBody>
      </p:sp>
      <p:sp>
        <p:nvSpPr>
          <p:cNvPr name="TextBox 42" id="42"/>
          <p:cNvSpPr txBox="true"/>
          <p:nvPr/>
        </p:nvSpPr>
        <p:spPr>
          <a:xfrm rot="0">
            <a:off x="13384304" y="7770632"/>
            <a:ext cx="2395091" cy="441325"/>
          </a:xfrm>
          <a:prstGeom prst="rect">
            <a:avLst/>
          </a:prstGeom>
        </p:spPr>
        <p:txBody>
          <a:bodyPr anchor="t" rtlCol="false" tIns="0" lIns="0" bIns="0" rIns="0">
            <a:spAutoFit/>
          </a:bodyPr>
          <a:lstStyle/>
          <a:p>
            <a:pPr algn="r">
              <a:lnSpc>
                <a:spcPts val="3499"/>
              </a:lnSpc>
              <a:spcBef>
                <a:spcPct val="0"/>
              </a:spcBef>
            </a:pPr>
            <a:r>
              <a:rPr lang="en-US" sz="2499">
                <a:solidFill>
                  <a:srgbClr val="FFFFFF"/>
                </a:solidFill>
                <a:latin typeface="Poppins Bold"/>
              </a:rPr>
              <a:t>R</a:t>
            </a:r>
          </a:p>
        </p:txBody>
      </p:sp>
      <p:grpSp>
        <p:nvGrpSpPr>
          <p:cNvPr name="Group 43" id="43"/>
          <p:cNvGrpSpPr>
            <a:grpSpLocks noChangeAspect="true"/>
          </p:cNvGrpSpPr>
          <p:nvPr/>
        </p:nvGrpSpPr>
        <p:grpSpPr>
          <a:xfrm rot="0">
            <a:off x="15969246" y="7837307"/>
            <a:ext cx="1290054" cy="1332368"/>
            <a:chOff x="0" y="0"/>
            <a:chExt cx="6350000" cy="6558280"/>
          </a:xfrm>
        </p:grpSpPr>
        <p:sp>
          <p:nvSpPr>
            <p:cNvPr name="Freeform 44" id="44"/>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7"/>
              <a:stretch>
                <a:fillRect l="-1679" t="0" r="-1679" b="0"/>
              </a:stretch>
            </a:blipFill>
          </p:spPr>
        </p:sp>
        <p:sp>
          <p:nvSpPr>
            <p:cNvPr name="Freeform 45" id="45"/>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gradFill rotWithShape="true">
              <a:gsLst>
                <a:gs pos="0">
                  <a:srgbClr val="8C52FF">
                    <a:alpha val="100000"/>
                  </a:srgbClr>
                </a:gs>
                <a:gs pos="100000">
                  <a:srgbClr val="5CE1E6">
                    <a:alpha val="100000"/>
                  </a:srgbClr>
                </a:gs>
              </a:gsLst>
              <a:lin ang="0"/>
            </a:gradFill>
          </p:spPr>
        </p:sp>
      </p:grpSp>
      <p:grpSp>
        <p:nvGrpSpPr>
          <p:cNvPr name="Group 46" id="46"/>
          <p:cNvGrpSpPr/>
          <p:nvPr/>
        </p:nvGrpSpPr>
        <p:grpSpPr>
          <a:xfrm rot="0">
            <a:off x="8822189" y="9612127"/>
            <a:ext cx="149879" cy="149879"/>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8C52FF">
                    <a:alpha val="100000"/>
                  </a:srgbClr>
                </a:gs>
                <a:gs pos="100000">
                  <a:srgbClr val="5CE1E6">
                    <a:alpha val="100000"/>
                  </a:srgbClr>
                </a:gs>
              </a:gsLst>
              <a:lin ang="0"/>
            </a:gradFill>
          </p:spPr>
        </p:sp>
        <p:sp>
          <p:nvSpPr>
            <p:cNvPr name="TextBox 48" id="48"/>
            <p:cNvSpPr txBox="true"/>
            <p:nvPr/>
          </p:nvSpPr>
          <p:spPr>
            <a:xfrm>
              <a:off x="76200" y="19050"/>
              <a:ext cx="660400" cy="717550"/>
            </a:xfrm>
            <a:prstGeom prst="rect">
              <a:avLst/>
            </a:prstGeom>
          </p:spPr>
          <p:txBody>
            <a:bodyPr anchor="ctr" rtlCol="false" tIns="50800" lIns="50800" bIns="50800" rIns="50800"/>
            <a:lstStyle/>
            <a:p>
              <a:pPr algn="ctr">
                <a:lnSpc>
                  <a:spcPts val="3328"/>
                </a:lnSpc>
              </a:pPr>
            </a:p>
          </p:txBody>
        </p:sp>
      </p:grpSp>
      <p:grpSp>
        <p:nvGrpSpPr>
          <p:cNvPr name="Group 49" id="49"/>
          <p:cNvGrpSpPr/>
          <p:nvPr/>
        </p:nvGrpSpPr>
        <p:grpSpPr>
          <a:xfrm rot="0">
            <a:off x="9070802" y="9612127"/>
            <a:ext cx="149879" cy="149879"/>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8C52FF">
                    <a:alpha val="100000"/>
                  </a:srgbClr>
                </a:gs>
                <a:gs pos="100000">
                  <a:srgbClr val="5CE1E6">
                    <a:alpha val="100000"/>
                  </a:srgbClr>
                </a:gs>
              </a:gsLst>
              <a:lin ang="0"/>
            </a:gradFill>
          </p:spPr>
        </p:sp>
        <p:sp>
          <p:nvSpPr>
            <p:cNvPr name="TextBox 51" id="51"/>
            <p:cNvSpPr txBox="true"/>
            <p:nvPr/>
          </p:nvSpPr>
          <p:spPr>
            <a:xfrm>
              <a:off x="76200" y="19050"/>
              <a:ext cx="660400" cy="717550"/>
            </a:xfrm>
            <a:prstGeom prst="rect">
              <a:avLst/>
            </a:prstGeom>
          </p:spPr>
          <p:txBody>
            <a:bodyPr anchor="ctr" rtlCol="false" tIns="50800" lIns="50800" bIns="50800" rIns="50800"/>
            <a:lstStyle/>
            <a:p>
              <a:pPr algn="ctr">
                <a:lnSpc>
                  <a:spcPts val="3328"/>
                </a:lnSpc>
              </a:pPr>
            </a:p>
          </p:txBody>
        </p:sp>
      </p:grpSp>
      <p:grpSp>
        <p:nvGrpSpPr>
          <p:cNvPr name="Group 52" id="52"/>
          <p:cNvGrpSpPr/>
          <p:nvPr/>
        </p:nvGrpSpPr>
        <p:grpSpPr>
          <a:xfrm rot="0">
            <a:off x="9315932" y="9612127"/>
            <a:ext cx="149879" cy="149879"/>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8C52FF">
                    <a:alpha val="100000"/>
                  </a:srgbClr>
                </a:gs>
                <a:gs pos="100000">
                  <a:srgbClr val="5CE1E6">
                    <a:alpha val="100000"/>
                  </a:srgbClr>
                </a:gs>
              </a:gsLst>
              <a:lin ang="0"/>
            </a:gradFill>
          </p:spPr>
        </p:sp>
        <p:sp>
          <p:nvSpPr>
            <p:cNvPr name="TextBox 54" id="54"/>
            <p:cNvSpPr txBox="true"/>
            <p:nvPr/>
          </p:nvSpPr>
          <p:spPr>
            <a:xfrm>
              <a:off x="76200" y="19050"/>
              <a:ext cx="660400" cy="717550"/>
            </a:xfrm>
            <a:prstGeom prst="rect">
              <a:avLst/>
            </a:prstGeom>
          </p:spPr>
          <p:txBody>
            <a:bodyPr anchor="ctr" rtlCol="false" tIns="50800" lIns="50800" bIns="50800" rIns="50800"/>
            <a:lstStyle/>
            <a:p>
              <a:pPr algn="ctr">
                <a:lnSpc>
                  <a:spcPts val="3328"/>
                </a:lnSpc>
              </a:pPr>
            </a:p>
          </p:txBody>
        </p:sp>
      </p:grpSp>
      <p:sp>
        <p:nvSpPr>
          <p:cNvPr name="AutoShape 55" id="55"/>
          <p:cNvSpPr/>
          <p:nvPr/>
        </p:nvSpPr>
        <p:spPr>
          <a:xfrm>
            <a:off x="15576030" y="8192907"/>
            <a:ext cx="203365" cy="0"/>
          </a:xfrm>
          <a:prstGeom prst="line">
            <a:avLst/>
          </a:prstGeom>
          <a:ln cap="flat" w="38100">
            <a:gradFill>
              <a:gsLst>
                <a:gs pos="0">
                  <a:srgbClr val="8C52FF">
                    <a:alpha val="100000"/>
                  </a:srgbClr>
                </a:gs>
                <a:gs pos="100000">
                  <a:srgbClr val="5CE1E6">
                    <a:alpha val="100000"/>
                  </a:srgbClr>
                </a:gs>
              </a:gsLst>
              <a:lin ang="0"/>
            </a:gradFill>
            <a:prstDash val="solid"/>
            <a:headEnd type="none" len="sm" w="sm"/>
            <a:tailEnd type="none" len="sm" w="sm"/>
          </a:ln>
        </p:spPr>
      </p:sp>
      <p:sp>
        <p:nvSpPr>
          <p:cNvPr name="AutoShape 56" id="56"/>
          <p:cNvSpPr/>
          <p:nvPr/>
        </p:nvSpPr>
        <p:spPr>
          <a:xfrm>
            <a:off x="2551034" y="6781449"/>
            <a:ext cx="440128" cy="0"/>
          </a:xfrm>
          <a:prstGeom prst="line">
            <a:avLst/>
          </a:prstGeom>
          <a:ln cap="flat" w="38100">
            <a:gradFill>
              <a:gsLst>
                <a:gs pos="0">
                  <a:srgbClr val="8C52FF">
                    <a:alpha val="100000"/>
                  </a:srgbClr>
                </a:gs>
                <a:gs pos="100000">
                  <a:srgbClr val="5CE1E6">
                    <a:alpha val="100000"/>
                  </a:srgbClr>
                </a:gs>
              </a:gsLst>
              <a:lin ang="0"/>
            </a:gradFill>
            <a:prstDash val="solid"/>
            <a:headEnd type="none" len="sm" w="sm"/>
            <a:tailEnd type="none" len="sm" w="sm"/>
          </a:ln>
        </p:spPr>
      </p:sp>
      <p:sp>
        <p:nvSpPr>
          <p:cNvPr name="AutoShape 57" id="57"/>
          <p:cNvSpPr/>
          <p:nvPr/>
        </p:nvSpPr>
        <p:spPr>
          <a:xfrm flipV="true">
            <a:off x="2506722" y="3845100"/>
            <a:ext cx="873059" cy="4763"/>
          </a:xfrm>
          <a:prstGeom prst="line">
            <a:avLst/>
          </a:prstGeom>
          <a:ln cap="flat" w="38100">
            <a:gradFill>
              <a:gsLst>
                <a:gs pos="0">
                  <a:srgbClr val="8C52FF">
                    <a:alpha val="100000"/>
                  </a:srgbClr>
                </a:gs>
                <a:gs pos="100000">
                  <a:srgbClr val="5CE1E6">
                    <a:alpha val="100000"/>
                  </a:srgbClr>
                </a:gs>
              </a:gsLst>
              <a:lin ang="0"/>
            </a:gradFill>
            <a:prstDash val="solid"/>
            <a:headEnd type="none" len="sm" w="sm"/>
            <a:tailEnd type="none" len="sm" w="sm"/>
          </a:ln>
        </p:spPr>
      </p:sp>
      <p:sp>
        <p:nvSpPr>
          <p:cNvPr name="AutoShape 58" id="58"/>
          <p:cNvSpPr/>
          <p:nvPr/>
        </p:nvSpPr>
        <p:spPr>
          <a:xfrm>
            <a:off x="13887964" y="5313218"/>
            <a:ext cx="1891432" cy="0"/>
          </a:xfrm>
          <a:prstGeom prst="line">
            <a:avLst/>
          </a:prstGeom>
          <a:ln cap="flat" w="38100">
            <a:gradFill>
              <a:gsLst>
                <a:gs pos="0">
                  <a:srgbClr val="8C52FF">
                    <a:alpha val="100000"/>
                  </a:srgbClr>
                </a:gs>
                <a:gs pos="100000">
                  <a:srgbClr val="5CE1E6">
                    <a:alpha val="100000"/>
                  </a:srgbClr>
                </a:gs>
              </a:gsLst>
              <a:lin ang="0"/>
            </a:gradFill>
            <a:prstDash val="solid"/>
            <a:headEnd type="none" len="sm" w="sm"/>
            <a:tailEnd type="none" len="sm" w="sm"/>
          </a:ln>
        </p:spPr>
      </p:sp>
      <p:grpSp>
        <p:nvGrpSpPr>
          <p:cNvPr name="Group 59" id="59"/>
          <p:cNvGrpSpPr/>
          <p:nvPr/>
        </p:nvGrpSpPr>
        <p:grpSpPr>
          <a:xfrm rot="0">
            <a:off x="17598650" y="9762006"/>
            <a:ext cx="689350" cy="597220"/>
            <a:chOff x="0" y="0"/>
            <a:chExt cx="919133" cy="796293"/>
          </a:xfrm>
        </p:grpSpPr>
        <p:sp>
          <p:nvSpPr>
            <p:cNvPr name="TextBox 60" id="60"/>
            <p:cNvSpPr txBox="true"/>
            <p:nvPr/>
          </p:nvSpPr>
          <p:spPr>
            <a:xfrm rot="0">
              <a:off x="0" y="-57150"/>
              <a:ext cx="788612" cy="845795"/>
            </a:xfrm>
            <a:prstGeom prst="rect">
              <a:avLst/>
            </a:prstGeom>
          </p:spPr>
          <p:txBody>
            <a:bodyPr anchor="t" rtlCol="false" tIns="0" lIns="0" bIns="0" rIns="0">
              <a:spAutoFit/>
            </a:bodyPr>
            <a:lstStyle/>
            <a:p>
              <a:pPr algn="ctr">
                <a:lnSpc>
                  <a:spcPts val="5281"/>
                </a:lnSpc>
              </a:pPr>
              <a:r>
                <a:rPr lang="en-US" sz="3883" spc="-7">
                  <a:solidFill>
                    <a:srgbClr val="8C52FF">
                      <a:alpha val="49804"/>
                    </a:srgbClr>
                  </a:solidFill>
                  <a:latin typeface="TAN Mon Cheri"/>
                </a:rPr>
                <a:t>K</a:t>
              </a:r>
            </a:p>
          </p:txBody>
        </p:sp>
        <p:sp>
          <p:nvSpPr>
            <p:cNvPr name="TextBox 61" id="61"/>
            <p:cNvSpPr txBox="true"/>
            <p:nvPr/>
          </p:nvSpPr>
          <p:spPr>
            <a:xfrm rot="0">
              <a:off x="118925" y="-66675"/>
              <a:ext cx="800207" cy="862968"/>
            </a:xfrm>
            <a:prstGeom prst="rect">
              <a:avLst/>
            </a:prstGeom>
          </p:spPr>
          <p:txBody>
            <a:bodyPr anchor="t" rtlCol="false" tIns="0" lIns="0" bIns="0" rIns="0">
              <a:spAutoFit/>
            </a:bodyPr>
            <a:lstStyle/>
            <a:p>
              <a:pPr algn="ctr">
                <a:lnSpc>
                  <a:spcPts val="5332"/>
                </a:lnSpc>
              </a:pPr>
              <a:r>
                <a:rPr lang="en-US" sz="3920" spc="-7">
                  <a:solidFill>
                    <a:srgbClr val="8C52FF">
                      <a:alpha val="49804"/>
                    </a:srgbClr>
                  </a:solidFill>
                  <a:latin typeface="TAN Mon Cheri"/>
                </a:rPr>
                <a:t>B</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8568214" y="2086625"/>
            <a:ext cx="1151572" cy="115157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8C52FF">
                    <a:alpha val="100000"/>
                  </a:srgbClr>
                </a:gs>
                <a:gs pos="100000">
                  <a:srgbClr val="5CE1E6">
                    <a:alpha val="100000"/>
                  </a:srgbClr>
                </a:gs>
              </a:gsLst>
              <a:lin ang="0"/>
            </a:gra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3328"/>
                </a:lnSpc>
              </a:pPr>
            </a:p>
          </p:txBody>
        </p:sp>
      </p:grpSp>
      <p:sp>
        <p:nvSpPr>
          <p:cNvPr name="TextBox 6" id="6"/>
          <p:cNvSpPr txBox="true"/>
          <p:nvPr/>
        </p:nvSpPr>
        <p:spPr>
          <a:xfrm rot="0">
            <a:off x="7615229" y="2358287"/>
            <a:ext cx="3057542" cy="609246"/>
          </a:xfrm>
          <a:prstGeom prst="rect">
            <a:avLst/>
          </a:prstGeom>
        </p:spPr>
        <p:txBody>
          <a:bodyPr anchor="t" rtlCol="false" tIns="0" lIns="0" bIns="0" rIns="0">
            <a:spAutoFit/>
          </a:bodyPr>
          <a:lstStyle/>
          <a:p>
            <a:pPr algn="ctr">
              <a:lnSpc>
                <a:spcPts val="4403"/>
              </a:lnSpc>
            </a:pPr>
            <a:r>
              <a:rPr lang="en-US" sz="3967">
                <a:solidFill>
                  <a:srgbClr val="FFFFFF"/>
                </a:solidFill>
                <a:latin typeface="Poppins Bold"/>
              </a:rPr>
              <a:t>Exploration</a:t>
            </a:r>
          </a:p>
        </p:txBody>
      </p:sp>
      <p:sp>
        <p:nvSpPr>
          <p:cNvPr name="TextBox 7" id="7"/>
          <p:cNvSpPr txBox="true"/>
          <p:nvPr/>
        </p:nvSpPr>
        <p:spPr>
          <a:xfrm rot="0">
            <a:off x="2506618" y="3870672"/>
            <a:ext cx="9882331" cy="854075"/>
          </a:xfrm>
          <a:prstGeom prst="rect">
            <a:avLst/>
          </a:prstGeom>
        </p:spPr>
        <p:txBody>
          <a:bodyPr anchor="t" rtlCol="false" tIns="0" lIns="0" bIns="0" rIns="0">
            <a:spAutoFit/>
          </a:bodyPr>
          <a:lstStyle/>
          <a:p>
            <a:pPr algn="l">
              <a:lnSpc>
                <a:spcPts val="3400"/>
              </a:lnSpc>
            </a:pPr>
            <a:r>
              <a:rPr lang="en-US" sz="2000">
                <a:solidFill>
                  <a:srgbClr val="FFFFFF"/>
                </a:solidFill>
                <a:latin typeface="Poppins"/>
              </a:rPr>
              <a:t>Adopté par Google comme langage principal pour Android, Kotlin est l'étoile montante des applications mobiles.</a:t>
            </a:r>
          </a:p>
        </p:txBody>
      </p:sp>
      <p:sp>
        <p:nvSpPr>
          <p:cNvPr name="TextBox 8" id="8"/>
          <p:cNvSpPr txBox="true"/>
          <p:nvPr/>
        </p:nvSpPr>
        <p:spPr>
          <a:xfrm rot="0">
            <a:off x="2506618" y="3379963"/>
            <a:ext cx="2395091" cy="441325"/>
          </a:xfrm>
          <a:prstGeom prst="rect">
            <a:avLst/>
          </a:prstGeom>
        </p:spPr>
        <p:txBody>
          <a:bodyPr anchor="t" rtlCol="false" tIns="0" lIns="0" bIns="0" rIns="0">
            <a:spAutoFit/>
          </a:bodyPr>
          <a:lstStyle/>
          <a:p>
            <a:pPr algn="l">
              <a:lnSpc>
                <a:spcPts val="3499"/>
              </a:lnSpc>
              <a:spcBef>
                <a:spcPct val="0"/>
              </a:spcBef>
            </a:pPr>
            <a:r>
              <a:rPr lang="en-US" sz="2499">
                <a:solidFill>
                  <a:srgbClr val="FFFFFF"/>
                </a:solidFill>
                <a:latin typeface="Poppins Bold"/>
              </a:rPr>
              <a:t>KOTLIN</a:t>
            </a:r>
          </a:p>
        </p:txBody>
      </p:sp>
      <p:sp>
        <p:nvSpPr>
          <p:cNvPr name="TextBox 9" id="9"/>
          <p:cNvSpPr txBox="true"/>
          <p:nvPr/>
        </p:nvSpPr>
        <p:spPr>
          <a:xfrm rot="0">
            <a:off x="4709071" y="5341793"/>
            <a:ext cx="11070325" cy="854075"/>
          </a:xfrm>
          <a:prstGeom prst="rect">
            <a:avLst/>
          </a:prstGeom>
        </p:spPr>
        <p:txBody>
          <a:bodyPr anchor="t" rtlCol="false" tIns="0" lIns="0" bIns="0" rIns="0">
            <a:spAutoFit/>
          </a:bodyPr>
          <a:lstStyle/>
          <a:p>
            <a:pPr algn="r">
              <a:lnSpc>
                <a:spcPts val="3400"/>
              </a:lnSpc>
            </a:pPr>
            <a:r>
              <a:rPr lang="en-US" sz="2000">
                <a:solidFill>
                  <a:srgbClr val="FFFFFF"/>
                </a:solidFill>
                <a:latin typeface="Poppins"/>
              </a:rPr>
              <a:t>Connu pour sa sécurité et sa performance, Rust est la nouvelle étoile de la programmation système.</a:t>
            </a:r>
          </a:p>
        </p:txBody>
      </p:sp>
      <p:sp>
        <p:nvSpPr>
          <p:cNvPr name="TextBox 10" id="10"/>
          <p:cNvSpPr txBox="true"/>
          <p:nvPr/>
        </p:nvSpPr>
        <p:spPr>
          <a:xfrm rot="0">
            <a:off x="13384304" y="4852843"/>
            <a:ext cx="2395091" cy="441325"/>
          </a:xfrm>
          <a:prstGeom prst="rect">
            <a:avLst/>
          </a:prstGeom>
        </p:spPr>
        <p:txBody>
          <a:bodyPr anchor="t" rtlCol="false" tIns="0" lIns="0" bIns="0" rIns="0">
            <a:spAutoFit/>
          </a:bodyPr>
          <a:lstStyle/>
          <a:p>
            <a:pPr algn="r">
              <a:lnSpc>
                <a:spcPts val="3499"/>
              </a:lnSpc>
              <a:spcBef>
                <a:spcPct val="0"/>
              </a:spcBef>
            </a:pPr>
            <a:r>
              <a:rPr lang="en-US" sz="2499">
                <a:solidFill>
                  <a:srgbClr val="FFFFFF"/>
                </a:solidFill>
                <a:latin typeface="Poppins Bold"/>
              </a:rPr>
              <a:t>RUST</a:t>
            </a:r>
          </a:p>
        </p:txBody>
      </p:sp>
      <p:grpSp>
        <p:nvGrpSpPr>
          <p:cNvPr name="Group 11" id="11"/>
          <p:cNvGrpSpPr>
            <a:grpSpLocks noChangeAspect="true"/>
          </p:cNvGrpSpPr>
          <p:nvPr/>
        </p:nvGrpSpPr>
        <p:grpSpPr>
          <a:xfrm rot="0">
            <a:off x="1028700" y="3426207"/>
            <a:ext cx="1290054" cy="1332368"/>
            <a:chOff x="0" y="0"/>
            <a:chExt cx="6350000" cy="6558280"/>
          </a:xfrm>
        </p:grpSpPr>
        <p:sp>
          <p:nvSpPr>
            <p:cNvPr name="Freeform 12" id="12"/>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64071" t="0" r="-64071" b="0"/>
              </a:stretch>
            </a:blipFill>
          </p:spPr>
        </p:sp>
        <p:sp>
          <p:nvSpPr>
            <p:cNvPr name="Freeform 13" id="13"/>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gradFill rotWithShape="true">
              <a:gsLst>
                <a:gs pos="0">
                  <a:srgbClr val="8C52FF">
                    <a:alpha val="100000"/>
                  </a:srgbClr>
                </a:gs>
                <a:gs pos="100000">
                  <a:srgbClr val="5CE1E6">
                    <a:alpha val="100000"/>
                  </a:srgbClr>
                </a:gs>
              </a:gsLst>
              <a:lin ang="0"/>
            </a:gradFill>
          </p:spPr>
        </p:sp>
      </p:grpSp>
      <p:grpSp>
        <p:nvGrpSpPr>
          <p:cNvPr name="Group 14" id="14"/>
          <p:cNvGrpSpPr>
            <a:grpSpLocks noChangeAspect="true"/>
          </p:cNvGrpSpPr>
          <p:nvPr/>
        </p:nvGrpSpPr>
        <p:grpSpPr>
          <a:xfrm rot="0">
            <a:off x="15969246" y="4896196"/>
            <a:ext cx="1290054" cy="1332368"/>
            <a:chOff x="0" y="0"/>
            <a:chExt cx="6350000" cy="6558280"/>
          </a:xfrm>
        </p:grpSpPr>
        <p:sp>
          <p:nvSpPr>
            <p:cNvPr name="Freeform 15" id="15"/>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4"/>
              <a:stretch>
                <a:fillRect l="-1679" t="0" r="-1679" b="0"/>
              </a:stretch>
            </a:blipFill>
          </p:spPr>
        </p:sp>
        <p:sp>
          <p:nvSpPr>
            <p:cNvPr name="Freeform 16" id="16"/>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gradFill rotWithShape="true">
              <a:gsLst>
                <a:gs pos="0">
                  <a:srgbClr val="8C52FF">
                    <a:alpha val="100000"/>
                  </a:srgbClr>
                </a:gs>
                <a:gs pos="100000">
                  <a:srgbClr val="5CE1E6">
                    <a:alpha val="100000"/>
                  </a:srgbClr>
                </a:gs>
              </a:gsLst>
              <a:lin ang="0"/>
            </a:gradFill>
          </p:spPr>
        </p:sp>
      </p:grpSp>
      <p:grpSp>
        <p:nvGrpSpPr>
          <p:cNvPr name="Group 17" id="17"/>
          <p:cNvGrpSpPr/>
          <p:nvPr/>
        </p:nvGrpSpPr>
        <p:grpSpPr>
          <a:xfrm rot="0">
            <a:off x="16731680" y="955134"/>
            <a:ext cx="527620" cy="112345"/>
            <a:chOff x="0" y="0"/>
            <a:chExt cx="308661" cy="65722"/>
          </a:xfrm>
        </p:grpSpPr>
        <p:sp>
          <p:nvSpPr>
            <p:cNvPr name="Freeform 18" id="18"/>
            <p:cNvSpPr/>
            <p:nvPr/>
          </p:nvSpPr>
          <p:spPr>
            <a:xfrm flipH="false" flipV="false" rot="0">
              <a:off x="0" y="0"/>
              <a:ext cx="308661" cy="65722"/>
            </a:xfrm>
            <a:custGeom>
              <a:avLst/>
              <a:gdLst/>
              <a:ahLst/>
              <a:cxnLst/>
              <a:rect r="r" b="b" t="t" l="l"/>
              <a:pathLst>
                <a:path h="65722" w="308661">
                  <a:moveTo>
                    <a:pt x="32861" y="0"/>
                  </a:moveTo>
                  <a:lnTo>
                    <a:pt x="275799" y="0"/>
                  </a:lnTo>
                  <a:cubicBezTo>
                    <a:pt x="284515" y="0"/>
                    <a:pt x="292873" y="3462"/>
                    <a:pt x="299036" y="9625"/>
                  </a:cubicBezTo>
                  <a:cubicBezTo>
                    <a:pt x="305198" y="15787"/>
                    <a:pt x="308661" y="24146"/>
                    <a:pt x="308661" y="32861"/>
                  </a:cubicBezTo>
                  <a:lnTo>
                    <a:pt x="308661" y="32861"/>
                  </a:lnTo>
                  <a:cubicBezTo>
                    <a:pt x="308661" y="41577"/>
                    <a:pt x="305198" y="49935"/>
                    <a:pt x="299036" y="56098"/>
                  </a:cubicBezTo>
                  <a:cubicBezTo>
                    <a:pt x="292873" y="62260"/>
                    <a:pt x="284515" y="65722"/>
                    <a:pt x="275799" y="65722"/>
                  </a:cubicBezTo>
                  <a:lnTo>
                    <a:pt x="32861" y="65722"/>
                  </a:lnTo>
                  <a:cubicBezTo>
                    <a:pt x="24146" y="65722"/>
                    <a:pt x="15787" y="62260"/>
                    <a:pt x="9625" y="56098"/>
                  </a:cubicBezTo>
                  <a:cubicBezTo>
                    <a:pt x="3462" y="49935"/>
                    <a:pt x="0" y="41577"/>
                    <a:pt x="0" y="32861"/>
                  </a:cubicBezTo>
                  <a:lnTo>
                    <a:pt x="0" y="32861"/>
                  </a:lnTo>
                  <a:cubicBezTo>
                    <a:pt x="0" y="24146"/>
                    <a:pt x="3462" y="15787"/>
                    <a:pt x="9625" y="9625"/>
                  </a:cubicBezTo>
                  <a:cubicBezTo>
                    <a:pt x="15787" y="3462"/>
                    <a:pt x="24146" y="0"/>
                    <a:pt x="32861" y="0"/>
                  </a:cubicBezTo>
                  <a:close/>
                </a:path>
              </a:pathLst>
            </a:custGeom>
            <a:gradFill rotWithShape="true">
              <a:gsLst>
                <a:gs pos="0">
                  <a:srgbClr val="8C52FF">
                    <a:alpha val="100000"/>
                  </a:srgbClr>
                </a:gs>
                <a:gs pos="100000">
                  <a:srgbClr val="5CE1E6">
                    <a:alpha val="100000"/>
                  </a:srgbClr>
                </a:gs>
              </a:gsLst>
              <a:lin ang="0"/>
            </a:gradFill>
          </p:spPr>
        </p:sp>
        <p:sp>
          <p:nvSpPr>
            <p:cNvPr name="TextBox 19" id="19"/>
            <p:cNvSpPr txBox="true"/>
            <p:nvPr/>
          </p:nvSpPr>
          <p:spPr>
            <a:xfrm>
              <a:off x="0" y="-57150"/>
              <a:ext cx="308661" cy="122872"/>
            </a:xfrm>
            <a:prstGeom prst="rect">
              <a:avLst/>
            </a:prstGeom>
          </p:spPr>
          <p:txBody>
            <a:bodyPr anchor="ctr" rtlCol="false" tIns="50800" lIns="50800" bIns="50800" rIns="50800"/>
            <a:lstStyle/>
            <a:p>
              <a:pPr algn="ctr">
                <a:lnSpc>
                  <a:spcPts val="3328"/>
                </a:lnSpc>
              </a:pPr>
            </a:p>
          </p:txBody>
        </p:sp>
      </p:grpSp>
      <p:grpSp>
        <p:nvGrpSpPr>
          <p:cNvPr name="Group 20" id="20"/>
          <p:cNvGrpSpPr/>
          <p:nvPr/>
        </p:nvGrpSpPr>
        <p:grpSpPr>
          <a:xfrm rot="0">
            <a:off x="16832522" y="1122845"/>
            <a:ext cx="426778" cy="112345"/>
            <a:chOff x="0" y="0"/>
            <a:chExt cx="249668" cy="65722"/>
          </a:xfrm>
        </p:grpSpPr>
        <p:sp>
          <p:nvSpPr>
            <p:cNvPr name="Freeform 21" id="21"/>
            <p:cNvSpPr/>
            <p:nvPr/>
          </p:nvSpPr>
          <p:spPr>
            <a:xfrm flipH="false" flipV="false" rot="0">
              <a:off x="0" y="0"/>
              <a:ext cx="249668" cy="65722"/>
            </a:xfrm>
            <a:custGeom>
              <a:avLst/>
              <a:gdLst/>
              <a:ahLst/>
              <a:cxnLst/>
              <a:rect r="r" b="b" t="t" l="l"/>
              <a:pathLst>
                <a:path h="65722" w="249668">
                  <a:moveTo>
                    <a:pt x="32861" y="0"/>
                  </a:moveTo>
                  <a:lnTo>
                    <a:pt x="216806" y="0"/>
                  </a:lnTo>
                  <a:cubicBezTo>
                    <a:pt x="225522" y="0"/>
                    <a:pt x="233880" y="3462"/>
                    <a:pt x="240043" y="9625"/>
                  </a:cubicBezTo>
                  <a:cubicBezTo>
                    <a:pt x="246206" y="15787"/>
                    <a:pt x="249668" y="24146"/>
                    <a:pt x="249668" y="32861"/>
                  </a:cubicBezTo>
                  <a:lnTo>
                    <a:pt x="249668" y="32861"/>
                  </a:lnTo>
                  <a:cubicBezTo>
                    <a:pt x="249668" y="41577"/>
                    <a:pt x="246206" y="49935"/>
                    <a:pt x="240043" y="56098"/>
                  </a:cubicBezTo>
                  <a:cubicBezTo>
                    <a:pt x="233880" y="62260"/>
                    <a:pt x="225522" y="65722"/>
                    <a:pt x="216806" y="65722"/>
                  </a:cubicBezTo>
                  <a:lnTo>
                    <a:pt x="32861" y="65722"/>
                  </a:lnTo>
                  <a:cubicBezTo>
                    <a:pt x="24146" y="65722"/>
                    <a:pt x="15787" y="62260"/>
                    <a:pt x="9625" y="56098"/>
                  </a:cubicBezTo>
                  <a:cubicBezTo>
                    <a:pt x="3462" y="49935"/>
                    <a:pt x="0" y="41577"/>
                    <a:pt x="0" y="32861"/>
                  </a:cubicBezTo>
                  <a:lnTo>
                    <a:pt x="0" y="32861"/>
                  </a:lnTo>
                  <a:cubicBezTo>
                    <a:pt x="0" y="24146"/>
                    <a:pt x="3462" y="15787"/>
                    <a:pt x="9625" y="9625"/>
                  </a:cubicBezTo>
                  <a:cubicBezTo>
                    <a:pt x="15787" y="3462"/>
                    <a:pt x="24146" y="0"/>
                    <a:pt x="32861" y="0"/>
                  </a:cubicBezTo>
                  <a:close/>
                </a:path>
              </a:pathLst>
            </a:custGeom>
            <a:gradFill rotWithShape="true">
              <a:gsLst>
                <a:gs pos="0">
                  <a:srgbClr val="8C52FF">
                    <a:alpha val="100000"/>
                  </a:srgbClr>
                </a:gs>
                <a:gs pos="100000">
                  <a:srgbClr val="5CE1E6">
                    <a:alpha val="100000"/>
                  </a:srgbClr>
                </a:gs>
              </a:gsLst>
              <a:lin ang="0"/>
            </a:gradFill>
          </p:spPr>
        </p:sp>
        <p:sp>
          <p:nvSpPr>
            <p:cNvPr name="TextBox 22" id="22"/>
            <p:cNvSpPr txBox="true"/>
            <p:nvPr/>
          </p:nvSpPr>
          <p:spPr>
            <a:xfrm>
              <a:off x="0" y="-57150"/>
              <a:ext cx="249668" cy="122872"/>
            </a:xfrm>
            <a:prstGeom prst="rect">
              <a:avLst/>
            </a:prstGeom>
          </p:spPr>
          <p:txBody>
            <a:bodyPr anchor="ctr" rtlCol="false" tIns="50800" lIns="50800" bIns="50800" rIns="50800"/>
            <a:lstStyle/>
            <a:p>
              <a:pPr algn="ctr">
                <a:lnSpc>
                  <a:spcPts val="3328"/>
                </a:lnSpc>
              </a:pPr>
            </a:p>
          </p:txBody>
        </p:sp>
      </p:grpSp>
      <p:grpSp>
        <p:nvGrpSpPr>
          <p:cNvPr name="Group 23" id="23"/>
          <p:cNvGrpSpPr/>
          <p:nvPr/>
        </p:nvGrpSpPr>
        <p:grpSpPr>
          <a:xfrm rot="0">
            <a:off x="16929762" y="1291546"/>
            <a:ext cx="329538" cy="112345"/>
            <a:chOff x="0" y="0"/>
            <a:chExt cx="192782" cy="65722"/>
          </a:xfrm>
        </p:grpSpPr>
        <p:sp>
          <p:nvSpPr>
            <p:cNvPr name="Freeform 24" id="24"/>
            <p:cNvSpPr/>
            <p:nvPr/>
          </p:nvSpPr>
          <p:spPr>
            <a:xfrm flipH="false" flipV="false" rot="0">
              <a:off x="0" y="0"/>
              <a:ext cx="192782" cy="65722"/>
            </a:xfrm>
            <a:custGeom>
              <a:avLst/>
              <a:gdLst/>
              <a:ahLst/>
              <a:cxnLst/>
              <a:rect r="r" b="b" t="t" l="l"/>
              <a:pathLst>
                <a:path h="65722" w="192782">
                  <a:moveTo>
                    <a:pt x="32861" y="0"/>
                  </a:moveTo>
                  <a:lnTo>
                    <a:pt x="159920" y="0"/>
                  </a:lnTo>
                  <a:cubicBezTo>
                    <a:pt x="168636" y="0"/>
                    <a:pt x="176994" y="3462"/>
                    <a:pt x="183157" y="9625"/>
                  </a:cubicBezTo>
                  <a:cubicBezTo>
                    <a:pt x="189319" y="15787"/>
                    <a:pt x="192782" y="24146"/>
                    <a:pt x="192782" y="32861"/>
                  </a:cubicBezTo>
                  <a:lnTo>
                    <a:pt x="192782" y="32861"/>
                  </a:lnTo>
                  <a:cubicBezTo>
                    <a:pt x="192782" y="41577"/>
                    <a:pt x="189319" y="49935"/>
                    <a:pt x="183157" y="56098"/>
                  </a:cubicBezTo>
                  <a:cubicBezTo>
                    <a:pt x="176994" y="62260"/>
                    <a:pt x="168636" y="65722"/>
                    <a:pt x="159920" y="65722"/>
                  </a:cubicBezTo>
                  <a:lnTo>
                    <a:pt x="32861" y="65722"/>
                  </a:lnTo>
                  <a:cubicBezTo>
                    <a:pt x="24146" y="65722"/>
                    <a:pt x="15787" y="62260"/>
                    <a:pt x="9625" y="56098"/>
                  </a:cubicBezTo>
                  <a:cubicBezTo>
                    <a:pt x="3462" y="49935"/>
                    <a:pt x="0" y="41577"/>
                    <a:pt x="0" y="32861"/>
                  </a:cubicBezTo>
                  <a:lnTo>
                    <a:pt x="0" y="32861"/>
                  </a:lnTo>
                  <a:cubicBezTo>
                    <a:pt x="0" y="24146"/>
                    <a:pt x="3462" y="15787"/>
                    <a:pt x="9625" y="9625"/>
                  </a:cubicBezTo>
                  <a:cubicBezTo>
                    <a:pt x="15787" y="3462"/>
                    <a:pt x="24146" y="0"/>
                    <a:pt x="32861" y="0"/>
                  </a:cubicBezTo>
                  <a:close/>
                </a:path>
              </a:pathLst>
            </a:custGeom>
            <a:gradFill rotWithShape="true">
              <a:gsLst>
                <a:gs pos="0">
                  <a:srgbClr val="8C52FF">
                    <a:alpha val="100000"/>
                  </a:srgbClr>
                </a:gs>
                <a:gs pos="100000">
                  <a:srgbClr val="5CE1E6">
                    <a:alpha val="100000"/>
                  </a:srgbClr>
                </a:gs>
              </a:gsLst>
              <a:lin ang="0"/>
            </a:gradFill>
          </p:spPr>
        </p:sp>
        <p:sp>
          <p:nvSpPr>
            <p:cNvPr name="TextBox 25" id="25"/>
            <p:cNvSpPr txBox="true"/>
            <p:nvPr/>
          </p:nvSpPr>
          <p:spPr>
            <a:xfrm>
              <a:off x="0" y="-57150"/>
              <a:ext cx="192782" cy="122872"/>
            </a:xfrm>
            <a:prstGeom prst="rect">
              <a:avLst/>
            </a:prstGeom>
          </p:spPr>
          <p:txBody>
            <a:bodyPr anchor="ctr" rtlCol="false" tIns="50800" lIns="50800" bIns="50800" rIns="50800"/>
            <a:lstStyle/>
            <a:p>
              <a:pPr algn="ctr">
                <a:lnSpc>
                  <a:spcPts val="3328"/>
                </a:lnSpc>
              </a:pPr>
            </a:p>
          </p:txBody>
        </p:sp>
      </p:grpSp>
      <p:grpSp>
        <p:nvGrpSpPr>
          <p:cNvPr name="Group 26" id="26"/>
          <p:cNvGrpSpPr/>
          <p:nvPr/>
        </p:nvGrpSpPr>
        <p:grpSpPr>
          <a:xfrm rot="0">
            <a:off x="12090071" y="732569"/>
            <a:ext cx="597756" cy="597756"/>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8C52FF">
                    <a:alpha val="100000"/>
                  </a:srgbClr>
                </a:gs>
                <a:gs pos="100000">
                  <a:srgbClr val="5CE1E6">
                    <a:alpha val="100000"/>
                  </a:srgbClr>
                </a:gs>
              </a:gsLst>
              <a:lin ang="0"/>
            </a:gradFill>
          </p:spPr>
        </p:sp>
        <p:sp>
          <p:nvSpPr>
            <p:cNvPr name="TextBox 28" id="28"/>
            <p:cNvSpPr txBox="true"/>
            <p:nvPr/>
          </p:nvSpPr>
          <p:spPr>
            <a:xfrm>
              <a:off x="76200" y="19050"/>
              <a:ext cx="660400" cy="717550"/>
            </a:xfrm>
            <a:prstGeom prst="rect">
              <a:avLst/>
            </a:prstGeom>
          </p:spPr>
          <p:txBody>
            <a:bodyPr anchor="ctr" rtlCol="false" tIns="50800" lIns="50800" bIns="50800" rIns="50800"/>
            <a:lstStyle/>
            <a:p>
              <a:pPr algn="ctr">
                <a:lnSpc>
                  <a:spcPts val="3328"/>
                </a:lnSpc>
              </a:pPr>
            </a:p>
          </p:txBody>
        </p:sp>
      </p:grpSp>
      <p:sp>
        <p:nvSpPr>
          <p:cNvPr name="TextBox 29" id="29"/>
          <p:cNvSpPr txBox="true"/>
          <p:nvPr/>
        </p:nvSpPr>
        <p:spPr>
          <a:xfrm rot="0">
            <a:off x="4709071" y="962025"/>
            <a:ext cx="2569270"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Bold"/>
              </a:rPr>
              <a:t>Tendances</a:t>
            </a:r>
          </a:p>
        </p:txBody>
      </p:sp>
      <p:sp>
        <p:nvSpPr>
          <p:cNvPr name="TextBox 30" id="30"/>
          <p:cNvSpPr txBox="true"/>
          <p:nvPr/>
        </p:nvSpPr>
        <p:spPr>
          <a:xfrm rot="0">
            <a:off x="7859365" y="962025"/>
            <a:ext cx="2569270"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rPr>
              <a:t>Statistiques</a:t>
            </a:r>
          </a:p>
        </p:txBody>
      </p:sp>
      <p:sp>
        <p:nvSpPr>
          <p:cNvPr name="TextBox 31" id="31"/>
          <p:cNvSpPr txBox="true"/>
          <p:nvPr/>
        </p:nvSpPr>
        <p:spPr>
          <a:xfrm rot="0">
            <a:off x="11009660" y="962025"/>
            <a:ext cx="1655514"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rPr>
              <a:t>Choix</a:t>
            </a:r>
          </a:p>
        </p:txBody>
      </p:sp>
      <p:sp>
        <p:nvSpPr>
          <p:cNvPr name="TextBox 32" id="32"/>
          <p:cNvSpPr txBox="true"/>
          <p:nvPr/>
        </p:nvSpPr>
        <p:spPr>
          <a:xfrm rot="0">
            <a:off x="1028700" y="961530"/>
            <a:ext cx="2395091"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rPr>
              <a:t>Introduction</a:t>
            </a:r>
          </a:p>
        </p:txBody>
      </p:sp>
      <p:sp>
        <p:nvSpPr>
          <p:cNvPr name="AutoShape 33" id="33"/>
          <p:cNvSpPr/>
          <p:nvPr/>
        </p:nvSpPr>
        <p:spPr>
          <a:xfrm>
            <a:off x="1000125" y="1480091"/>
            <a:ext cx="15045651" cy="0"/>
          </a:xfrm>
          <a:prstGeom prst="line">
            <a:avLst/>
          </a:prstGeom>
          <a:ln cap="rnd" w="152400">
            <a:gradFill>
              <a:gsLst>
                <a:gs pos="0">
                  <a:srgbClr val="8C52FF">
                    <a:alpha val="100000"/>
                  </a:srgbClr>
                </a:gs>
                <a:gs pos="100000">
                  <a:srgbClr val="5CE1E6">
                    <a:alpha val="100000"/>
                  </a:srgbClr>
                </a:gs>
              </a:gsLst>
              <a:lin ang="0"/>
            </a:gradFill>
            <a:prstDash val="solid"/>
            <a:headEnd type="none" len="sm" w="sm"/>
            <a:tailEnd type="none" len="sm" w="sm"/>
          </a:ln>
        </p:spPr>
      </p:sp>
      <p:pic>
        <p:nvPicPr>
          <p:cNvPr name="Picture 34" id="34"/>
          <p:cNvPicPr>
            <a:picLocks noChangeAspect="true"/>
          </p:cNvPicPr>
          <p:nvPr/>
        </p:nvPicPr>
        <p:blipFill>
          <a:blip r:embed="rId5"/>
          <a:srcRect l="0" t="0" r="0" b="0"/>
          <a:stretch>
            <a:fillRect/>
          </a:stretch>
        </p:blipFill>
        <p:spPr>
          <a:xfrm flipH="false" flipV="false" rot="8493141">
            <a:off x="5664865" y="1230102"/>
            <a:ext cx="606032" cy="499977"/>
          </a:xfrm>
          <a:prstGeom prst="rect">
            <a:avLst/>
          </a:prstGeom>
        </p:spPr>
      </p:pic>
      <p:sp>
        <p:nvSpPr>
          <p:cNvPr name="TextBox 35" id="35"/>
          <p:cNvSpPr txBox="true"/>
          <p:nvPr/>
        </p:nvSpPr>
        <p:spPr>
          <a:xfrm rot="0">
            <a:off x="13268852" y="979418"/>
            <a:ext cx="2395091"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rPr>
              <a:t>Conclusion</a:t>
            </a:r>
          </a:p>
        </p:txBody>
      </p:sp>
      <p:sp>
        <p:nvSpPr>
          <p:cNvPr name="TextBox 36" id="36"/>
          <p:cNvSpPr txBox="true"/>
          <p:nvPr/>
        </p:nvSpPr>
        <p:spPr>
          <a:xfrm rot="0">
            <a:off x="2506618" y="6811782"/>
            <a:ext cx="9882331" cy="854075"/>
          </a:xfrm>
          <a:prstGeom prst="rect">
            <a:avLst/>
          </a:prstGeom>
        </p:spPr>
        <p:txBody>
          <a:bodyPr anchor="t" rtlCol="false" tIns="0" lIns="0" bIns="0" rIns="0">
            <a:spAutoFit/>
          </a:bodyPr>
          <a:lstStyle/>
          <a:p>
            <a:pPr algn="l">
              <a:lnSpc>
                <a:spcPts val="3400"/>
              </a:lnSpc>
            </a:pPr>
            <a:r>
              <a:rPr lang="en-US" sz="2000">
                <a:solidFill>
                  <a:srgbClr val="FFFFFF"/>
                </a:solidFill>
                <a:latin typeface="Poppins"/>
              </a:rPr>
              <a:t>L'ancien roi du développement iOS, Objective-C brille toujours pour la maintenance des applications Apple plus anciennes.</a:t>
            </a:r>
          </a:p>
        </p:txBody>
      </p:sp>
      <p:sp>
        <p:nvSpPr>
          <p:cNvPr name="TextBox 37" id="37"/>
          <p:cNvSpPr txBox="true"/>
          <p:nvPr/>
        </p:nvSpPr>
        <p:spPr>
          <a:xfrm rot="0">
            <a:off x="2506618" y="6321073"/>
            <a:ext cx="2395091" cy="441325"/>
          </a:xfrm>
          <a:prstGeom prst="rect">
            <a:avLst/>
          </a:prstGeom>
        </p:spPr>
        <p:txBody>
          <a:bodyPr anchor="t" rtlCol="false" tIns="0" lIns="0" bIns="0" rIns="0">
            <a:spAutoFit/>
          </a:bodyPr>
          <a:lstStyle/>
          <a:p>
            <a:pPr algn="l">
              <a:lnSpc>
                <a:spcPts val="3499"/>
              </a:lnSpc>
              <a:spcBef>
                <a:spcPct val="0"/>
              </a:spcBef>
            </a:pPr>
            <a:r>
              <a:rPr lang="en-US" sz="2499">
                <a:solidFill>
                  <a:srgbClr val="FFFFFF"/>
                </a:solidFill>
                <a:latin typeface="Poppins Bold"/>
              </a:rPr>
              <a:t>OBJECTIVE-C</a:t>
            </a:r>
          </a:p>
        </p:txBody>
      </p:sp>
      <p:grpSp>
        <p:nvGrpSpPr>
          <p:cNvPr name="Group 38" id="38"/>
          <p:cNvGrpSpPr>
            <a:grpSpLocks noChangeAspect="true"/>
          </p:cNvGrpSpPr>
          <p:nvPr/>
        </p:nvGrpSpPr>
        <p:grpSpPr>
          <a:xfrm rot="0">
            <a:off x="1028700" y="6367318"/>
            <a:ext cx="1290054" cy="1332368"/>
            <a:chOff x="0" y="0"/>
            <a:chExt cx="6350000" cy="6558280"/>
          </a:xfrm>
        </p:grpSpPr>
        <p:sp>
          <p:nvSpPr>
            <p:cNvPr name="Freeform 39" id="39"/>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6"/>
              <a:stretch>
                <a:fillRect l="-1679" t="0" r="-1679" b="0"/>
              </a:stretch>
            </a:blipFill>
          </p:spPr>
        </p:sp>
        <p:sp>
          <p:nvSpPr>
            <p:cNvPr name="Freeform 40" id="40"/>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gradFill rotWithShape="true">
              <a:gsLst>
                <a:gs pos="0">
                  <a:srgbClr val="8C52FF">
                    <a:alpha val="100000"/>
                  </a:srgbClr>
                </a:gs>
                <a:gs pos="100000">
                  <a:srgbClr val="5CE1E6">
                    <a:alpha val="100000"/>
                  </a:srgbClr>
                </a:gs>
              </a:gsLst>
              <a:lin ang="0"/>
            </a:gradFill>
          </p:spPr>
        </p:sp>
      </p:grpSp>
      <p:sp>
        <p:nvSpPr>
          <p:cNvPr name="TextBox 41" id="41"/>
          <p:cNvSpPr txBox="true"/>
          <p:nvPr/>
        </p:nvSpPr>
        <p:spPr>
          <a:xfrm rot="0">
            <a:off x="4709071" y="8282904"/>
            <a:ext cx="11070325" cy="854075"/>
          </a:xfrm>
          <a:prstGeom prst="rect">
            <a:avLst/>
          </a:prstGeom>
        </p:spPr>
        <p:txBody>
          <a:bodyPr anchor="t" rtlCol="false" tIns="0" lIns="0" bIns="0" rIns="0">
            <a:spAutoFit/>
          </a:bodyPr>
          <a:lstStyle/>
          <a:p>
            <a:pPr algn="r">
              <a:lnSpc>
                <a:spcPts val="3400"/>
              </a:lnSpc>
            </a:pPr>
            <a:r>
              <a:rPr lang="en-US" sz="2000">
                <a:solidFill>
                  <a:srgbClr val="FFFFFF"/>
                </a:solidFill>
                <a:latin typeface="Poppins"/>
              </a:rPr>
              <a:t>Fusion de la programmation fonctionnelle et orientée objet, Scala est une étoile unique pour les applications big data.</a:t>
            </a:r>
          </a:p>
        </p:txBody>
      </p:sp>
      <p:sp>
        <p:nvSpPr>
          <p:cNvPr name="TextBox 42" id="42"/>
          <p:cNvSpPr txBox="true"/>
          <p:nvPr/>
        </p:nvSpPr>
        <p:spPr>
          <a:xfrm rot="0">
            <a:off x="13384304" y="7770632"/>
            <a:ext cx="2395091" cy="441325"/>
          </a:xfrm>
          <a:prstGeom prst="rect">
            <a:avLst/>
          </a:prstGeom>
        </p:spPr>
        <p:txBody>
          <a:bodyPr anchor="t" rtlCol="false" tIns="0" lIns="0" bIns="0" rIns="0">
            <a:spAutoFit/>
          </a:bodyPr>
          <a:lstStyle/>
          <a:p>
            <a:pPr algn="r">
              <a:lnSpc>
                <a:spcPts val="3499"/>
              </a:lnSpc>
              <a:spcBef>
                <a:spcPct val="0"/>
              </a:spcBef>
            </a:pPr>
            <a:r>
              <a:rPr lang="en-US" sz="2499">
                <a:solidFill>
                  <a:srgbClr val="FFFFFF"/>
                </a:solidFill>
                <a:latin typeface="Poppins Bold"/>
              </a:rPr>
              <a:t>SCALA</a:t>
            </a:r>
          </a:p>
        </p:txBody>
      </p:sp>
      <p:grpSp>
        <p:nvGrpSpPr>
          <p:cNvPr name="Group 43" id="43"/>
          <p:cNvGrpSpPr>
            <a:grpSpLocks noChangeAspect="true"/>
          </p:cNvGrpSpPr>
          <p:nvPr/>
        </p:nvGrpSpPr>
        <p:grpSpPr>
          <a:xfrm rot="0">
            <a:off x="15969246" y="7837307"/>
            <a:ext cx="1290054" cy="1332368"/>
            <a:chOff x="0" y="0"/>
            <a:chExt cx="6350000" cy="6558280"/>
          </a:xfrm>
        </p:grpSpPr>
        <p:sp>
          <p:nvSpPr>
            <p:cNvPr name="Freeform 44" id="44"/>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7"/>
              <a:stretch>
                <a:fillRect l="-18460" t="0" r="-18460" b="0"/>
              </a:stretch>
            </a:blipFill>
          </p:spPr>
        </p:sp>
        <p:sp>
          <p:nvSpPr>
            <p:cNvPr name="Freeform 45" id="45"/>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gradFill rotWithShape="true">
              <a:gsLst>
                <a:gs pos="0">
                  <a:srgbClr val="8C52FF">
                    <a:alpha val="100000"/>
                  </a:srgbClr>
                </a:gs>
                <a:gs pos="100000">
                  <a:srgbClr val="5CE1E6">
                    <a:alpha val="100000"/>
                  </a:srgbClr>
                </a:gs>
              </a:gsLst>
              <a:lin ang="0"/>
            </a:gradFill>
          </p:spPr>
        </p:sp>
      </p:grpSp>
      <p:grpSp>
        <p:nvGrpSpPr>
          <p:cNvPr name="Group 46" id="46"/>
          <p:cNvGrpSpPr/>
          <p:nvPr/>
        </p:nvGrpSpPr>
        <p:grpSpPr>
          <a:xfrm rot="0">
            <a:off x="8822189" y="9612127"/>
            <a:ext cx="149879" cy="149879"/>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8C52FF">
                    <a:alpha val="100000"/>
                  </a:srgbClr>
                </a:gs>
                <a:gs pos="100000">
                  <a:srgbClr val="5CE1E6">
                    <a:alpha val="100000"/>
                  </a:srgbClr>
                </a:gs>
              </a:gsLst>
              <a:lin ang="0"/>
            </a:gradFill>
          </p:spPr>
        </p:sp>
        <p:sp>
          <p:nvSpPr>
            <p:cNvPr name="TextBox 48" id="48"/>
            <p:cNvSpPr txBox="true"/>
            <p:nvPr/>
          </p:nvSpPr>
          <p:spPr>
            <a:xfrm>
              <a:off x="76200" y="19050"/>
              <a:ext cx="660400" cy="717550"/>
            </a:xfrm>
            <a:prstGeom prst="rect">
              <a:avLst/>
            </a:prstGeom>
          </p:spPr>
          <p:txBody>
            <a:bodyPr anchor="ctr" rtlCol="false" tIns="50800" lIns="50800" bIns="50800" rIns="50800"/>
            <a:lstStyle/>
            <a:p>
              <a:pPr algn="ctr">
                <a:lnSpc>
                  <a:spcPts val="3328"/>
                </a:lnSpc>
              </a:pPr>
            </a:p>
          </p:txBody>
        </p:sp>
      </p:grpSp>
      <p:grpSp>
        <p:nvGrpSpPr>
          <p:cNvPr name="Group 49" id="49"/>
          <p:cNvGrpSpPr/>
          <p:nvPr/>
        </p:nvGrpSpPr>
        <p:grpSpPr>
          <a:xfrm rot="0">
            <a:off x="9070802" y="9612127"/>
            <a:ext cx="149879" cy="149879"/>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8C52FF">
                    <a:alpha val="100000"/>
                  </a:srgbClr>
                </a:gs>
                <a:gs pos="100000">
                  <a:srgbClr val="5CE1E6">
                    <a:alpha val="100000"/>
                  </a:srgbClr>
                </a:gs>
              </a:gsLst>
              <a:lin ang="0"/>
            </a:gradFill>
          </p:spPr>
        </p:sp>
        <p:sp>
          <p:nvSpPr>
            <p:cNvPr name="TextBox 51" id="51"/>
            <p:cNvSpPr txBox="true"/>
            <p:nvPr/>
          </p:nvSpPr>
          <p:spPr>
            <a:xfrm>
              <a:off x="76200" y="19050"/>
              <a:ext cx="660400" cy="717550"/>
            </a:xfrm>
            <a:prstGeom prst="rect">
              <a:avLst/>
            </a:prstGeom>
          </p:spPr>
          <p:txBody>
            <a:bodyPr anchor="ctr" rtlCol="false" tIns="50800" lIns="50800" bIns="50800" rIns="50800"/>
            <a:lstStyle/>
            <a:p>
              <a:pPr algn="ctr">
                <a:lnSpc>
                  <a:spcPts val="3328"/>
                </a:lnSpc>
              </a:pPr>
            </a:p>
          </p:txBody>
        </p:sp>
      </p:grpSp>
      <p:grpSp>
        <p:nvGrpSpPr>
          <p:cNvPr name="Group 52" id="52"/>
          <p:cNvGrpSpPr/>
          <p:nvPr/>
        </p:nvGrpSpPr>
        <p:grpSpPr>
          <a:xfrm rot="0">
            <a:off x="9315932" y="9612127"/>
            <a:ext cx="149879" cy="149879"/>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8C52FF">
                    <a:alpha val="100000"/>
                  </a:srgbClr>
                </a:gs>
                <a:gs pos="100000">
                  <a:srgbClr val="5CE1E6">
                    <a:alpha val="100000"/>
                  </a:srgbClr>
                </a:gs>
              </a:gsLst>
              <a:lin ang="0"/>
            </a:gradFill>
          </p:spPr>
        </p:sp>
        <p:sp>
          <p:nvSpPr>
            <p:cNvPr name="TextBox 54" id="54"/>
            <p:cNvSpPr txBox="true"/>
            <p:nvPr/>
          </p:nvSpPr>
          <p:spPr>
            <a:xfrm>
              <a:off x="76200" y="19050"/>
              <a:ext cx="660400" cy="717550"/>
            </a:xfrm>
            <a:prstGeom prst="rect">
              <a:avLst/>
            </a:prstGeom>
          </p:spPr>
          <p:txBody>
            <a:bodyPr anchor="ctr" rtlCol="false" tIns="50800" lIns="50800" bIns="50800" rIns="50800"/>
            <a:lstStyle/>
            <a:p>
              <a:pPr algn="ctr">
                <a:lnSpc>
                  <a:spcPts val="3328"/>
                </a:lnSpc>
              </a:pPr>
            </a:p>
          </p:txBody>
        </p:sp>
      </p:grpSp>
      <p:sp>
        <p:nvSpPr>
          <p:cNvPr name="AutoShape 55" id="55"/>
          <p:cNvSpPr/>
          <p:nvPr/>
        </p:nvSpPr>
        <p:spPr>
          <a:xfrm>
            <a:off x="2528583" y="6781449"/>
            <a:ext cx="2180488" cy="0"/>
          </a:xfrm>
          <a:prstGeom prst="line">
            <a:avLst/>
          </a:prstGeom>
          <a:ln cap="flat" w="38100">
            <a:gradFill>
              <a:gsLst>
                <a:gs pos="0">
                  <a:srgbClr val="8C52FF">
                    <a:alpha val="100000"/>
                  </a:srgbClr>
                </a:gs>
                <a:gs pos="100000">
                  <a:srgbClr val="5CE1E6">
                    <a:alpha val="100000"/>
                  </a:srgbClr>
                </a:gs>
              </a:gsLst>
              <a:lin ang="0"/>
            </a:gradFill>
            <a:prstDash val="solid"/>
            <a:headEnd type="none" len="sm" w="sm"/>
            <a:tailEnd type="none" len="sm" w="sm"/>
          </a:ln>
        </p:spPr>
      </p:sp>
      <p:sp>
        <p:nvSpPr>
          <p:cNvPr name="AutoShape 56" id="56"/>
          <p:cNvSpPr/>
          <p:nvPr/>
        </p:nvSpPr>
        <p:spPr>
          <a:xfrm>
            <a:off x="2506618" y="3802238"/>
            <a:ext cx="1139847" cy="0"/>
          </a:xfrm>
          <a:prstGeom prst="line">
            <a:avLst/>
          </a:prstGeom>
          <a:ln cap="flat" w="38100">
            <a:gradFill>
              <a:gsLst>
                <a:gs pos="0">
                  <a:srgbClr val="8C52FF">
                    <a:alpha val="100000"/>
                  </a:srgbClr>
                </a:gs>
                <a:gs pos="100000">
                  <a:srgbClr val="5CE1E6">
                    <a:alpha val="100000"/>
                  </a:srgbClr>
                </a:gs>
              </a:gsLst>
              <a:lin ang="0"/>
            </a:gradFill>
            <a:prstDash val="solid"/>
            <a:headEnd type="none" len="sm" w="sm"/>
            <a:tailEnd type="none" len="sm" w="sm"/>
          </a:ln>
        </p:spPr>
      </p:sp>
      <p:sp>
        <p:nvSpPr>
          <p:cNvPr name="AutoShape 57" id="57"/>
          <p:cNvSpPr/>
          <p:nvPr/>
        </p:nvSpPr>
        <p:spPr>
          <a:xfrm>
            <a:off x="14943670" y="5275118"/>
            <a:ext cx="835725" cy="0"/>
          </a:xfrm>
          <a:prstGeom prst="line">
            <a:avLst/>
          </a:prstGeom>
          <a:ln cap="flat" w="38100">
            <a:gradFill>
              <a:gsLst>
                <a:gs pos="0">
                  <a:srgbClr val="8C52FF">
                    <a:alpha val="100000"/>
                  </a:srgbClr>
                </a:gs>
                <a:gs pos="100000">
                  <a:srgbClr val="5CE1E6">
                    <a:alpha val="100000"/>
                  </a:srgbClr>
                </a:gs>
              </a:gsLst>
              <a:lin ang="0"/>
            </a:gradFill>
            <a:prstDash val="solid"/>
            <a:headEnd type="none" len="sm" w="sm"/>
            <a:tailEnd type="none" len="sm" w="sm"/>
          </a:ln>
        </p:spPr>
      </p:sp>
      <p:sp>
        <p:nvSpPr>
          <p:cNvPr name="AutoShape 58" id="58"/>
          <p:cNvSpPr/>
          <p:nvPr/>
        </p:nvSpPr>
        <p:spPr>
          <a:xfrm>
            <a:off x="14769179" y="8192907"/>
            <a:ext cx="1010216" cy="0"/>
          </a:xfrm>
          <a:prstGeom prst="line">
            <a:avLst/>
          </a:prstGeom>
          <a:ln cap="flat" w="38100">
            <a:gradFill>
              <a:gsLst>
                <a:gs pos="0">
                  <a:srgbClr val="8C52FF">
                    <a:alpha val="100000"/>
                  </a:srgbClr>
                </a:gs>
                <a:gs pos="100000">
                  <a:srgbClr val="5CE1E6">
                    <a:alpha val="100000"/>
                  </a:srgbClr>
                </a:gs>
              </a:gsLst>
              <a:lin ang="0"/>
            </a:gradFill>
            <a:prstDash val="solid"/>
            <a:headEnd type="none" len="sm" w="sm"/>
            <a:tailEnd type="none" len="sm" w="sm"/>
          </a:ln>
        </p:spPr>
      </p:sp>
      <p:grpSp>
        <p:nvGrpSpPr>
          <p:cNvPr name="Group 59" id="59"/>
          <p:cNvGrpSpPr/>
          <p:nvPr/>
        </p:nvGrpSpPr>
        <p:grpSpPr>
          <a:xfrm rot="0">
            <a:off x="17598650" y="9762006"/>
            <a:ext cx="689350" cy="597220"/>
            <a:chOff x="0" y="0"/>
            <a:chExt cx="919133" cy="796293"/>
          </a:xfrm>
        </p:grpSpPr>
        <p:sp>
          <p:nvSpPr>
            <p:cNvPr name="TextBox 60" id="60"/>
            <p:cNvSpPr txBox="true"/>
            <p:nvPr/>
          </p:nvSpPr>
          <p:spPr>
            <a:xfrm rot="0">
              <a:off x="0" y="-57150"/>
              <a:ext cx="788612" cy="845795"/>
            </a:xfrm>
            <a:prstGeom prst="rect">
              <a:avLst/>
            </a:prstGeom>
          </p:spPr>
          <p:txBody>
            <a:bodyPr anchor="t" rtlCol="false" tIns="0" lIns="0" bIns="0" rIns="0">
              <a:spAutoFit/>
            </a:bodyPr>
            <a:lstStyle/>
            <a:p>
              <a:pPr algn="ctr">
                <a:lnSpc>
                  <a:spcPts val="5281"/>
                </a:lnSpc>
              </a:pPr>
              <a:r>
                <a:rPr lang="en-US" sz="3883" spc="-7">
                  <a:solidFill>
                    <a:srgbClr val="8C52FF">
                      <a:alpha val="49804"/>
                    </a:srgbClr>
                  </a:solidFill>
                  <a:latin typeface="TAN Mon Cheri"/>
                </a:rPr>
                <a:t>K</a:t>
              </a:r>
            </a:p>
          </p:txBody>
        </p:sp>
        <p:sp>
          <p:nvSpPr>
            <p:cNvPr name="TextBox 61" id="61"/>
            <p:cNvSpPr txBox="true"/>
            <p:nvPr/>
          </p:nvSpPr>
          <p:spPr>
            <a:xfrm rot="0">
              <a:off x="118925" y="-66675"/>
              <a:ext cx="800207" cy="862968"/>
            </a:xfrm>
            <a:prstGeom prst="rect">
              <a:avLst/>
            </a:prstGeom>
          </p:spPr>
          <p:txBody>
            <a:bodyPr anchor="t" rtlCol="false" tIns="0" lIns="0" bIns="0" rIns="0">
              <a:spAutoFit/>
            </a:bodyPr>
            <a:lstStyle/>
            <a:p>
              <a:pPr algn="ctr">
                <a:lnSpc>
                  <a:spcPts val="5332"/>
                </a:lnSpc>
              </a:pPr>
              <a:r>
                <a:rPr lang="en-US" sz="3920" spc="-7">
                  <a:solidFill>
                    <a:srgbClr val="8C52FF">
                      <a:alpha val="49804"/>
                    </a:srgbClr>
                  </a:solidFill>
                  <a:latin typeface="TAN Mon Cheri"/>
                </a:rPr>
                <a:t>B</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8567993" y="2080857"/>
            <a:ext cx="1152014" cy="115201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8C52FF">
                    <a:alpha val="100000"/>
                  </a:srgbClr>
                </a:gs>
                <a:gs pos="100000">
                  <a:srgbClr val="5CE1E6">
                    <a:alpha val="100000"/>
                  </a:srgbClr>
                </a:gs>
              </a:gsLst>
              <a:lin ang="0"/>
            </a:gra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3328"/>
                </a:lnSpc>
              </a:pPr>
            </a:p>
          </p:txBody>
        </p:sp>
      </p:grpSp>
      <p:sp>
        <p:nvSpPr>
          <p:cNvPr name="TextBox 6" id="6"/>
          <p:cNvSpPr txBox="true"/>
          <p:nvPr/>
        </p:nvSpPr>
        <p:spPr>
          <a:xfrm rot="0">
            <a:off x="7614642" y="2352627"/>
            <a:ext cx="3058716" cy="609476"/>
          </a:xfrm>
          <a:prstGeom prst="rect">
            <a:avLst/>
          </a:prstGeom>
        </p:spPr>
        <p:txBody>
          <a:bodyPr anchor="t" rtlCol="false" tIns="0" lIns="0" bIns="0" rIns="0">
            <a:spAutoFit/>
          </a:bodyPr>
          <a:lstStyle/>
          <a:p>
            <a:pPr algn="ctr">
              <a:lnSpc>
                <a:spcPts val="4405"/>
              </a:lnSpc>
            </a:pPr>
            <a:r>
              <a:rPr lang="en-US" sz="3968">
                <a:solidFill>
                  <a:srgbClr val="FFFFFF"/>
                </a:solidFill>
                <a:latin typeface="Poppins Bold"/>
              </a:rPr>
              <a:t>Exploration</a:t>
            </a:r>
          </a:p>
        </p:txBody>
      </p:sp>
      <p:sp>
        <p:nvSpPr>
          <p:cNvPr name="TextBox 7" id="7"/>
          <p:cNvSpPr txBox="true"/>
          <p:nvPr/>
        </p:nvSpPr>
        <p:spPr>
          <a:xfrm rot="0">
            <a:off x="2506618" y="3859579"/>
            <a:ext cx="9882331" cy="854075"/>
          </a:xfrm>
          <a:prstGeom prst="rect">
            <a:avLst/>
          </a:prstGeom>
        </p:spPr>
        <p:txBody>
          <a:bodyPr anchor="t" rtlCol="false" tIns="0" lIns="0" bIns="0" rIns="0">
            <a:spAutoFit/>
          </a:bodyPr>
          <a:lstStyle/>
          <a:p>
            <a:pPr algn="l">
              <a:lnSpc>
                <a:spcPts val="3400"/>
              </a:lnSpc>
            </a:pPr>
            <a:r>
              <a:rPr lang="en-US" sz="2000">
                <a:solidFill>
                  <a:srgbClr val="FFFFFF"/>
                </a:solidFill>
                <a:latin typeface="Poppins"/>
              </a:rPr>
              <a:t>Langage de script incontournable pour les administrateurs système, Shell illumine l'automatisation des tâches.</a:t>
            </a:r>
          </a:p>
        </p:txBody>
      </p:sp>
      <p:sp>
        <p:nvSpPr>
          <p:cNvPr name="TextBox 8" id="8"/>
          <p:cNvSpPr txBox="true"/>
          <p:nvPr/>
        </p:nvSpPr>
        <p:spPr>
          <a:xfrm rot="0">
            <a:off x="2506618" y="3368870"/>
            <a:ext cx="2395091" cy="441325"/>
          </a:xfrm>
          <a:prstGeom prst="rect">
            <a:avLst/>
          </a:prstGeom>
        </p:spPr>
        <p:txBody>
          <a:bodyPr anchor="t" rtlCol="false" tIns="0" lIns="0" bIns="0" rIns="0">
            <a:spAutoFit/>
          </a:bodyPr>
          <a:lstStyle/>
          <a:p>
            <a:pPr algn="l">
              <a:lnSpc>
                <a:spcPts val="3499"/>
              </a:lnSpc>
              <a:spcBef>
                <a:spcPct val="0"/>
              </a:spcBef>
            </a:pPr>
            <a:r>
              <a:rPr lang="en-US" sz="2499">
                <a:solidFill>
                  <a:srgbClr val="FFFFFF"/>
                </a:solidFill>
                <a:latin typeface="Poppins Bold"/>
              </a:rPr>
              <a:t>SHELL</a:t>
            </a:r>
          </a:p>
        </p:txBody>
      </p:sp>
      <p:sp>
        <p:nvSpPr>
          <p:cNvPr name="TextBox 9" id="9"/>
          <p:cNvSpPr txBox="true"/>
          <p:nvPr/>
        </p:nvSpPr>
        <p:spPr>
          <a:xfrm rot="0">
            <a:off x="4709071" y="5330701"/>
            <a:ext cx="11070325" cy="854075"/>
          </a:xfrm>
          <a:prstGeom prst="rect">
            <a:avLst/>
          </a:prstGeom>
        </p:spPr>
        <p:txBody>
          <a:bodyPr anchor="t" rtlCol="false" tIns="0" lIns="0" bIns="0" rIns="0">
            <a:spAutoFit/>
          </a:bodyPr>
          <a:lstStyle/>
          <a:p>
            <a:pPr algn="r">
              <a:lnSpc>
                <a:spcPts val="3400"/>
              </a:lnSpc>
            </a:pPr>
            <a:r>
              <a:rPr lang="en-US" sz="2000">
                <a:solidFill>
                  <a:srgbClr val="FFFFFF"/>
                </a:solidFill>
                <a:latin typeface="Poppins"/>
              </a:rPr>
              <a:t>Langage polyvalent pour le texte et les scripts, Perl est une étoile ancienne mais toujours utile dans le ciel des langages.</a:t>
            </a:r>
          </a:p>
        </p:txBody>
      </p:sp>
      <p:sp>
        <p:nvSpPr>
          <p:cNvPr name="TextBox 10" id="10"/>
          <p:cNvSpPr txBox="true"/>
          <p:nvPr/>
        </p:nvSpPr>
        <p:spPr>
          <a:xfrm rot="0">
            <a:off x="13384304" y="4841750"/>
            <a:ext cx="2395091" cy="441325"/>
          </a:xfrm>
          <a:prstGeom prst="rect">
            <a:avLst/>
          </a:prstGeom>
        </p:spPr>
        <p:txBody>
          <a:bodyPr anchor="t" rtlCol="false" tIns="0" lIns="0" bIns="0" rIns="0">
            <a:spAutoFit/>
          </a:bodyPr>
          <a:lstStyle/>
          <a:p>
            <a:pPr algn="r">
              <a:lnSpc>
                <a:spcPts val="3499"/>
              </a:lnSpc>
              <a:spcBef>
                <a:spcPct val="0"/>
              </a:spcBef>
            </a:pPr>
            <a:r>
              <a:rPr lang="en-US" sz="2499">
                <a:solidFill>
                  <a:srgbClr val="FFFFFF"/>
                </a:solidFill>
                <a:latin typeface="Poppins Bold"/>
              </a:rPr>
              <a:t>PERL</a:t>
            </a:r>
          </a:p>
        </p:txBody>
      </p:sp>
      <p:grpSp>
        <p:nvGrpSpPr>
          <p:cNvPr name="Group 11" id="11"/>
          <p:cNvGrpSpPr>
            <a:grpSpLocks noChangeAspect="true"/>
          </p:cNvGrpSpPr>
          <p:nvPr/>
        </p:nvGrpSpPr>
        <p:grpSpPr>
          <a:xfrm rot="0">
            <a:off x="1028700" y="3415114"/>
            <a:ext cx="1290054" cy="1332368"/>
            <a:chOff x="0" y="0"/>
            <a:chExt cx="6350000" cy="6558280"/>
          </a:xfrm>
        </p:grpSpPr>
        <p:sp>
          <p:nvSpPr>
            <p:cNvPr name="Freeform 12" id="12"/>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33847" t="0" r="-33847" b="0"/>
              </a:stretch>
            </a:blipFill>
          </p:spPr>
        </p:sp>
        <p:sp>
          <p:nvSpPr>
            <p:cNvPr name="Freeform 13" id="13"/>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gradFill rotWithShape="true">
              <a:gsLst>
                <a:gs pos="0">
                  <a:srgbClr val="8C52FF">
                    <a:alpha val="100000"/>
                  </a:srgbClr>
                </a:gs>
                <a:gs pos="100000">
                  <a:srgbClr val="5CE1E6">
                    <a:alpha val="100000"/>
                  </a:srgbClr>
                </a:gs>
              </a:gsLst>
              <a:lin ang="0"/>
            </a:gradFill>
          </p:spPr>
        </p:sp>
      </p:grpSp>
      <p:grpSp>
        <p:nvGrpSpPr>
          <p:cNvPr name="Group 14" id="14"/>
          <p:cNvGrpSpPr>
            <a:grpSpLocks noChangeAspect="true"/>
          </p:cNvGrpSpPr>
          <p:nvPr/>
        </p:nvGrpSpPr>
        <p:grpSpPr>
          <a:xfrm rot="0">
            <a:off x="15969246" y="4885104"/>
            <a:ext cx="1290054" cy="1332368"/>
            <a:chOff x="0" y="0"/>
            <a:chExt cx="6350000" cy="6558280"/>
          </a:xfrm>
        </p:grpSpPr>
        <p:sp>
          <p:nvSpPr>
            <p:cNvPr name="Freeform 15" id="15"/>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4"/>
              <a:stretch>
                <a:fillRect l="-1679" t="0" r="-1679" b="0"/>
              </a:stretch>
            </a:blipFill>
          </p:spPr>
        </p:sp>
        <p:sp>
          <p:nvSpPr>
            <p:cNvPr name="Freeform 16" id="16"/>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gradFill rotWithShape="true">
              <a:gsLst>
                <a:gs pos="0">
                  <a:srgbClr val="8C52FF">
                    <a:alpha val="100000"/>
                  </a:srgbClr>
                </a:gs>
                <a:gs pos="100000">
                  <a:srgbClr val="5CE1E6">
                    <a:alpha val="100000"/>
                  </a:srgbClr>
                </a:gs>
              </a:gsLst>
              <a:lin ang="0"/>
            </a:gradFill>
          </p:spPr>
        </p:sp>
      </p:grpSp>
      <p:grpSp>
        <p:nvGrpSpPr>
          <p:cNvPr name="Group 17" id="17"/>
          <p:cNvGrpSpPr/>
          <p:nvPr/>
        </p:nvGrpSpPr>
        <p:grpSpPr>
          <a:xfrm rot="0">
            <a:off x="16731680" y="955134"/>
            <a:ext cx="527620" cy="112345"/>
            <a:chOff x="0" y="0"/>
            <a:chExt cx="308661" cy="65722"/>
          </a:xfrm>
        </p:grpSpPr>
        <p:sp>
          <p:nvSpPr>
            <p:cNvPr name="Freeform 18" id="18"/>
            <p:cNvSpPr/>
            <p:nvPr/>
          </p:nvSpPr>
          <p:spPr>
            <a:xfrm flipH="false" flipV="false" rot="0">
              <a:off x="0" y="0"/>
              <a:ext cx="308661" cy="65722"/>
            </a:xfrm>
            <a:custGeom>
              <a:avLst/>
              <a:gdLst/>
              <a:ahLst/>
              <a:cxnLst/>
              <a:rect r="r" b="b" t="t" l="l"/>
              <a:pathLst>
                <a:path h="65722" w="308661">
                  <a:moveTo>
                    <a:pt x="32861" y="0"/>
                  </a:moveTo>
                  <a:lnTo>
                    <a:pt x="275799" y="0"/>
                  </a:lnTo>
                  <a:cubicBezTo>
                    <a:pt x="284515" y="0"/>
                    <a:pt x="292873" y="3462"/>
                    <a:pt x="299036" y="9625"/>
                  </a:cubicBezTo>
                  <a:cubicBezTo>
                    <a:pt x="305198" y="15787"/>
                    <a:pt x="308661" y="24146"/>
                    <a:pt x="308661" y="32861"/>
                  </a:cubicBezTo>
                  <a:lnTo>
                    <a:pt x="308661" y="32861"/>
                  </a:lnTo>
                  <a:cubicBezTo>
                    <a:pt x="308661" y="41577"/>
                    <a:pt x="305198" y="49935"/>
                    <a:pt x="299036" y="56098"/>
                  </a:cubicBezTo>
                  <a:cubicBezTo>
                    <a:pt x="292873" y="62260"/>
                    <a:pt x="284515" y="65722"/>
                    <a:pt x="275799" y="65722"/>
                  </a:cubicBezTo>
                  <a:lnTo>
                    <a:pt x="32861" y="65722"/>
                  </a:lnTo>
                  <a:cubicBezTo>
                    <a:pt x="24146" y="65722"/>
                    <a:pt x="15787" y="62260"/>
                    <a:pt x="9625" y="56098"/>
                  </a:cubicBezTo>
                  <a:cubicBezTo>
                    <a:pt x="3462" y="49935"/>
                    <a:pt x="0" y="41577"/>
                    <a:pt x="0" y="32861"/>
                  </a:cubicBezTo>
                  <a:lnTo>
                    <a:pt x="0" y="32861"/>
                  </a:lnTo>
                  <a:cubicBezTo>
                    <a:pt x="0" y="24146"/>
                    <a:pt x="3462" y="15787"/>
                    <a:pt x="9625" y="9625"/>
                  </a:cubicBezTo>
                  <a:cubicBezTo>
                    <a:pt x="15787" y="3462"/>
                    <a:pt x="24146" y="0"/>
                    <a:pt x="32861" y="0"/>
                  </a:cubicBezTo>
                  <a:close/>
                </a:path>
              </a:pathLst>
            </a:custGeom>
            <a:gradFill rotWithShape="true">
              <a:gsLst>
                <a:gs pos="0">
                  <a:srgbClr val="8C52FF">
                    <a:alpha val="100000"/>
                  </a:srgbClr>
                </a:gs>
                <a:gs pos="100000">
                  <a:srgbClr val="5CE1E6">
                    <a:alpha val="100000"/>
                  </a:srgbClr>
                </a:gs>
              </a:gsLst>
              <a:lin ang="0"/>
            </a:gradFill>
          </p:spPr>
        </p:sp>
        <p:sp>
          <p:nvSpPr>
            <p:cNvPr name="TextBox 19" id="19"/>
            <p:cNvSpPr txBox="true"/>
            <p:nvPr/>
          </p:nvSpPr>
          <p:spPr>
            <a:xfrm>
              <a:off x="0" y="-57150"/>
              <a:ext cx="308661" cy="122872"/>
            </a:xfrm>
            <a:prstGeom prst="rect">
              <a:avLst/>
            </a:prstGeom>
          </p:spPr>
          <p:txBody>
            <a:bodyPr anchor="ctr" rtlCol="false" tIns="50800" lIns="50800" bIns="50800" rIns="50800"/>
            <a:lstStyle/>
            <a:p>
              <a:pPr algn="ctr">
                <a:lnSpc>
                  <a:spcPts val="3328"/>
                </a:lnSpc>
              </a:pPr>
            </a:p>
          </p:txBody>
        </p:sp>
      </p:grpSp>
      <p:grpSp>
        <p:nvGrpSpPr>
          <p:cNvPr name="Group 20" id="20"/>
          <p:cNvGrpSpPr/>
          <p:nvPr/>
        </p:nvGrpSpPr>
        <p:grpSpPr>
          <a:xfrm rot="0">
            <a:off x="16832522" y="1122845"/>
            <a:ext cx="426778" cy="112345"/>
            <a:chOff x="0" y="0"/>
            <a:chExt cx="249668" cy="65722"/>
          </a:xfrm>
        </p:grpSpPr>
        <p:sp>
          <p:nvSpPr>
            <p:cNvPr name="Freeform 21" id="21"/>
            <p:cNvSpPr/>
            <p:nvPr/>
          </p:nvSpPr>
          <p:spPr>
            <a:xfrm flipH="false" flipV="false" rot="0">
              <a:off x="0" y="0"/>
              <a:ext cx="249668" cy="65722"/>
            </a:xfrm>
            <a:custGeom>
              <a:avLst/>
              <a:gdLst/>
              <a:ahLst/>
              <a:cxnLst/>
              <a:rect r="r" b="b" t="t" l="l"/>
              <a:pathLst>
                <a:path h="65722" w="249668">
                  <a:moveTo>
                    <a:pt x="32861" y="0"/>
                  </a:moveTo>
                  <a:lnTo>
                    <a:pt x="216806" y="0"/>
                  </a:lnTo>
                  <a:cubicBezTo>
                    <a:pt x="225522" y="0"/>
                    <a:pt x="233880" y="3462"/>
                    <a:pt x="240043" y="9625"/>
                  </a:cubicBezTo>
                  <a:cubicBezTo>
                    <a:pt x="246206" y="15787"/>
                    <a:pt x="249668" y="24146"/>
                    <a:pt x="249668" y="32861"/>
                  </a:cubicBezTo>
                  <a:lnTo>
                    <a:pt x="249668" y="32861"/>
                  </a:lnTo>
                  <a:cubicBezTo>
                    <a:pt x="249668" y="41577"/>
                    <a:pt x="246206" y="49935"/>
                    <a:pt x="240043" y="56098"/>
                  </a:cubicBezTo>
                  <a:cubicBezTo>
                    <a:pt x="233880" y="62260"/>
                    <a:pt x="225522" y="65722"/>
                    <a:pt x="216806" y="65722"/>
                  </a:cubicBezTo>
                  <a:lnTo>
                    <a:pt x="32861" y="65722"/>
                  </a:lnTo>
                  <a:cubicBezTo>
                    <a:pt x="24146" y="65722"/>
                    <a:pt x="15787" y="62260"/>
                    <a:pt x="9625" y="56098"/>
                  </a:cubicBezTo>
                  <a:cubicBezTo>
                    <a:pt x="3462" y="49935"/>
                    <a:pt x="0" y="41577"/>
                    <a:pt x="0" y="32861"/>
                  </a:cubicBezTo>
                  <a:lnTo>
                    <a:pt x="0" y="32861"/>
                  </a:lnTo>
                  <a:cubicBezTo>
                    <a:pt x="0" y="24146"/>
                    <a:pt x="3462" y="15787"/>
                    <a:pt x="9625" y="9625"/>
                  </a:cubicBezTo>
                  <a:cubicBezTo>
                    <a:pt x="15787" y="3462"/>
                    <a:pt x="24146" y="0"/>
                    <a:pt x="32861" y="0"/>
                  </a:cubicBezTo>
                  <a:close/>
                </a:path>
              </a:pathLst>
            </a:custGeom>
            <a:gradFill rotWithShape="true">
              <a:gsLst>
                <a:gs pos="0">
                  <a:srgbClr val="8C52FF">
                    <a:alpha val="100000"/>
                  </a:srgbClr>
                </a:gs>
                <a:gs pos="100000">
                  <a:srgbClr val="5CE1E6">
                    <a:alpha val="100000"/>
                  </a:srgbClr>
                </a:gs>
              </a:gsLst>
              <a:lin ang="0"/>
            </a:gradFill>
          </p:spPr>
        </p:sp>
        <p:sp>
          <p:nvSpPr>
            <p:cNvPr name="TextBox 22" id="22"/>
            <p:cNvSpPr txBox="true"/>
            <p:nvPr/>
          </p:nvSpPr>
          <p:spPr>
            <a:xfrm>
              <a:off x="0" y="-57150"/>
              <a:ext cx="249668" cy="122872"/>
            </a:xfrm>
            <a:prstGeom prst="rect">
              <a:avLst/>
            </a:prstGeom>
          </p:spPr>
          <p:txBody>
            <a:bodyPr anchor="ctr" rtlCol="false" tIns="50800" lIns="50800" bIns="50800" rIns="50800"/>
            <a:lstStyle/>
            <a:p>
              <a:pPr algn="ctr">
                <a:lnSpc>
                  <a:spcPts val="3328"/>
                </a:lnSpc>
              </a:pPr>
            </a:p>
          </p:txBody>
        </p:sp>
      </p:grpSp>
      <p:grpSp>
        <p:nvGrpSpPr>
          <p:cNvPr name="Group 23" id="23"/>
          <p:cNvGrpSpPr/>
          <p:nvPr/>
        </p:nvGrpSpPr>
        <p:grpSpPr>
          <a:xfrm rot="0">
            <a:off x="16929762" y="1291546"/>
            <a:ext cx="329538" cy="112345"/>
            <a:chOff x="0" y="0"/>
            <a:chExt cx="192782" cy="65722"/>
          </a:xfrm>
        </p:grpSpPr>
        <p:sp>
          <p:nvSpPr>
            <p:cNvPr name="Freeform 24" id="24"/>
            <p:cNvSpPr/>
            <p:nvPr/>
          </p:nvSpPr>
          <p:spPr>
            <a:xfrm flipH="false" flipV="false" rot="0">
              <a:off x="0" y="0"/>
              <a:ext cx="192782" cy="65722"/>
            </a:xfrm>
            <a:custGeom>
              <a:avLst/>
              <a:gdLst/>
              <a:ahLst/>
              <a:cxnLst/>
              <a:rect r="r" b="b" t="t" l="l"/>
              <a:pathLst>
                <a:path h="65722" w="192782">
                  <a:moveTo>
                    <a:pt x="32861" y="0"/>
                  </a:moveTo>
                  <a:lnTo>
                    <a:pt x="159920" y="0"/>
                  </a:lnTo>
                  <a:cubicBezTo>
                    <a:pt x="168636" y="0"/>
                    <a:pt x="176994" y="3462"/>
                    <a:pt x="183157" y="9625"/>
                  </a:cubicBezTo>
                  <a:cubicBezTo>
                    <a:pt x="189319" y="15787"/>
                    <a:pt x="192782" y="24146"/>
                    <a:pt x="192782" y="32861"/>
                  </a:cubicBezTo>
                  <a:lnTo>
                    <a:pt x="192782" y="32861"/>
                  </a:lnTo>
                  <a:cubicBezTo>
                    <a:pt x="192782" y="41577"/>
                    <a:pt x="189319" y="49935"/>
                    <a:pt x="183157" y="56098"/>
                  </a:cubicBezTo>
                  <a:cubicBezTo>
                    <a:pt x="176994" y="62260"/>
                    <a:pt x="168636" y="65722"/>
                    <a:pt x="159920" y="65722"/>
                  </a:cubicBezTo>
                  <a:lnTo>
                    <a:pt x="32861" y="65722"/>
                  </a:lnTo>
                  <a:cubicBezTo>
                    <a:pt x="24146" y="65722"/>
                    <a:pt x="15787" y="62260"/>
                    <a:pt x="9625" y="56098"/>
                  </a:cubicBezTo>
                  <a:cubicBezTo>
                    <a:pt x="3462" y="49935"/>
                    <a:pt x="0" y="41577"/>
                    <a:pt x="0" y="32861"/>
                  </a:cubicBezTo>
                  <a:lnTo>
                    <a:pt x="0" y="32861"/>
                  </a:lnTo>
                  <a:cubicBezTo>
                    <a:pt x="0" y="24146"/>
                    <a:pt x="3462" y="15787"/>
                    <a:pt x="9625" y="9625"/>
                  </a:cubicBezTo>
                  <a:cubicBezTo>
                    <a:pt x="15787" y="3462"/>
                    <a:pt x="24146" y="0"/>
                    <a:pt x="32861" y="0"/>
                  </a:cubicBezTo>
                  <a:close/>
                </a:path>
              </a:pathLst>
            </a:custGeom>
            <a:gradFill rotWithShape="true">
              <a:gsLst>
                <a:gs pos="0">
                  <a:srgbClr val="8C52FF">
                    <a:alpha val="100000"/>
                  </a:srgbClr>
                </a:gs>
                <a:gs pos="100000">
                  <a:srgbClr val="5CE1E6">
                    <a:alpha val="100000"/>
                  </a:srgbClr>
                </a:gs>
              </a:gsLst>
              <a:lin ang="0"/>
            </a:gradFill>
          </p:spPr>
        </p:sp>
        <p:sp>
          <p:nvSpPr>
            <p:cNvPr name="TextBox 25" id="25"/>
            <p:cNvSpPr txBox="true"/>
            <p:nvPr/>
          </p:nvSpPr>
          <p:spPr>
            <a:xfrm>
              <a:off x="0" y="-57150"/>
              <a:ext cx="192782" cy="122872"/>
            </a:xfrm>
            <a:prstGeom prst="rect">
              <a:avLst/>
            </a:prstGeom>
          </p:spPr>
          <p:txBody>
            <a:bodyPr anchor="ctr" rtlCol="false" tIns="50800" lIns="50800" bIns="50800" rIns="50800"/>
            <a:lstStyle/>
            <a:p>
              <a:pPr algn="ctr">
                <a:lnSpc>
                  <a:spcPts val="3328"/>
                </a:lnSpc>
              </a:pPr>
            </a:p>
          </p:txBody>
        </p:sp>
      </p:grpSp>
      <p:grpSp>
        <p:nvGrpSpPr>
          <p:cNvPr name="Group 26" id="26"/>
          <p:cNvGrpSpPr/>
          <p:nvPr/>
        </p:nvGrpSpPr>
        <p:grpSpPr>
          <a:xfrm rot="0">
            <a:off x="12090071" y="732569"/>
            <a:ext cx="597756" cy="597756"/>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8C52FF">
                    <a:alpha val="100000"/>
                  </a:srgbClr>
                </a:gs>
                <a:gs pos="100000">
                  <a:srgbClr val="5CE1E6">
                    <a:alpha val="100000"/>
                  </a:srgbClr>
                </a:gs>
              </a:gsLst>
              <a:lin ang="0"/>
            </a:gradFill>
          </p:spPr>
        </p:sp>
        <p:sp>
          <p:nvSpPr>
            <p:cNvPr name="TextBox 28" id="28"/>
            <p:cNvSpPr txBox="true"/>
            <p:nvPr/>
          </p:nvSpPr>
          <p:spPr>
            <a:xfrm>
              <a:off x="76200" y="19050"/>
              <a:ext cx="660400" cy="717550"/>
            </a:xfrm>
            <a:prstGeom prst="rect">
              <a:avLst/>
            </a:prstGeom>
          </p:spPr>
          <p:txBody>
            <a:bodyPr anchor="ctr" rtlCol="false" tIns="50800" lIns="50800" bIns="50800" rIns="50800"/>
            <a:lstStyle/>
            <a:p>
              <a:pPr algn="ctr">
                <a:lnSpc>
                  <a:spcPts val="3328"/>
                </a:lnSpc>
              </a:pPr>
            </a:p>
          </p:txBody>
        </p:sp>
      </p:grpSp>
      <p:sp>
        <p:nvSpPr>
          <p:cNvPr name="TextBox 29" id="29"/>
          <p:cNvSpPr txBox="true"/>
          <p:nvPr/>
        </p:nvSpPr>
        <p:spPr>
          <a:xfrm rot="0">
            <a:off x="4709071" y="962025"/>
            <a:ext cx="2569270"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Bold"/>
              </a:rPr>
              <a:t>Tendances</a:t>
            </a:r>
          </a:p>
        </p:txBody>
      </p:sp>
      <p:sp>
        <p:nvSpPr>
          <p:cNvPr name="TextBox 30" id="30"/>
          <p:cNvSpPr txBox="true"/>
          <p:nvPr/>
        </p:nvSpPr>
        <p:spPr>
          <a:xfrm rot="0">
            <a:off x="7859365" y="962025"/>
            <a:ext cx="2569270"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rPr>
              <a:t>Statistiques</a:t>
            </a:r>
          </a:p>
        </p:txBody>
      </p:sp>
      <p:sp>
        <p:nvSpPr>
          <p:cNvPr name="TextBox 31" id="31"/>
          <p:cNvSpPr txBox="true"/>
          <p:nvPr/>
        </p:nvSpPr>
        <p:spPr>
          <a:xfrm rot="0">
            <a:off x="11009660" y="962025"/>
            <a:ext cx="1655514"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rPr>
              <a:t>Choix</a:t>
            </a:r>
          </a:p>
        </p:txBody>
      </p:sp>
      <p:sp>
        <p:nvSpPr>
          <p:cNvPr name="TextBox 32" id="32"/>
          <p:cNvSpPr txBox="true"/>
          <p:nvPr/>
        </p:nvSpPr>
        <p:spPr>
          <a:xfrm rot="0">
            <a:off x="1028700" y="961530"/>
            <a:ext cx="2395091"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rPr>
              <a:t>Introduction</a:t>
            </a:r>
          </a:p>
        </p:txBody>
      </p:sp>
      <p:sp>
        <p:nvSpPr>
          <p:cNvPr name="AutoShape 33" id="33"/>
          <p:cNvSpPr/>
          <p:nvPr/>
        </p:nvSpPr>
        <p:spPr>
          <a:xfrm>
            <a:off x="1000125" y="1480091"/>
            <a:ext cx="15045651" cy="0"/>
          </a:xfrm>
          <a:prstGeom prst="line">
            <a:avLst/>
          </a:prstGeom>
          <a:ln cap="rnd" w="152400">
            <a:gradFill>
              <a:gsLst>
                <a:gs pos="0">
                  <a:srgbClr val="8C52FF">
                    <a:alpha val="100000"/>
                  </a:srgbClr>
                </a:gs>
                <a:gs pos="100000">
                  <a:srgbClr val="5CE1E6">
                    <a:alpha val="100000"/>
                  </a:srgbClr>
                </a:gs>
              </a:gsLst>
              <a:lin ang="0"/>
            </a:gradFill>
            <a:prstDash val="solid"/>
            <a:headEnd type="none" len="sm" w="sm"/>
            <a:tailEnd type="none" len="sm" w="sm"/>
          </a:ln>
        </p:spPr>
      </p:sp>
      <p:pic>
        <p:nvPicPr>
          <p:cNvPr name="Picture 34" id="34"/>
          <p:cNvPicPr>
            <a:picLocks noChangeAspect="true"/>
          </p:cNvPicPr>
          <p:nvPr/>
        </p:nvPicPr>
        <p:blipFill>
          <a:blip r:embed="rId5"/>
          <a:srcRect l="0" t="0" r="0" b="0"/>
          <a:stretch>
            <a:fillRect/>
          </a:stretch>
        </p:blipFill>
        <p:spPr>
          <a:xfrm flipH="false" flipV="false" rot="8493141">
            <a:off x="5664865" y="1230102"/>
            <a:ext cx="606032" cy="499977"/>
          </a:xfrm>
          <a:prstGeom prst="rect">
            <a:avLst/>
          </a:prstGeom>
        </p:spPr>
      </p:pic>
      <p:sp>
        <p:nvSpPr>
          <p:cNvPr name="TextBox 35" id="35"/>
          <p:cNvSpPr txBox="true"/>
          <p:nvPr/>
        </p:nvSpPr>
        <p:spPr>
          <a:xfrm rot="0">
            <a:off x="13268852" y="979418"/>
            <a:ext cx="2395091"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Poppins"/>
              </a:rPr>
              <a:t>Conclusion</a:t>
            </a:r>
          </a:p>
        </p:txBody>
      </p:sp>
      <p:sp>
        <p:nvSpPr>
          <p:cNvPr name="TextBox 36" id="36"/>
          <p:cNvSpPr txBox="true"/>
          <p:nvPr/>
        </p:nvSpPr>
        <p:spPr>
          <a:xfrm rot="0">
            <a:off x="2506618" y="6800690"/>
            <a:ext cx="9882331" cy="854075"/>
          </a:xfrm>
          <a:prstGeom prst="rect">
            <a:avLst/>
          </a:prstGeom>
        </p:spPr>
        <p:txBody>
          <a:bodyPr anchor="t" rtlCol="false" tIns="0" lIns="0" bIns="0" rIns="0">
            <a:spAutoFit/>
          </a:bodyPr>
          <a:lstStyle/>
          <a:p>
            <a:pPr algn="l">
              <a:lnSpc>
                <a:spcPts val="3400"/>
              </a:lnSpc>
            </a:pPr>
            <a:r>
              <a:rPr lang="en-US" sz="2000">
                <a:solidFill>
                  <a:srgbClr val="FFFFFF"/>
                </a:solidFill>
                <a:latin typeface="Poppins"/>
              </a:rPr>
              <a:t>Langage purement fonctionnel, Haskell est une étoile brillante pour les applications nécessitant une grande rigueur mathématique.</a:t>
            </a:r>
          </a:p>
        </p:txBody>
      </p:sp>
      <p:sp>
        <p:nvSpPr>
          <p:cNvPr name="TextBox 37" id="37"/>
          <p:cNvSpPr txBox="true"/>
          <p:nvPr/>
        </p:nvSpPr>
        <p:spPr>
          <a:xfrm rot="0">
            <a:off x="2506618" y="6309981"/>
            <a:ext cx="2395091" cy="441325"/>
          </a:xfrm>
          <a:prstGeom prst="rect">
            <a:avLst/>
          </a:prstGeom>
        </p:spPr>
        <p:txBody>
          <a:bodyPr anchor="t" rtlCol="false" tIns="0" lIns="0" bIns="0" rIns="0">
            <a:spAutoFit/>
          </a:bodyPr>
          <a:lstStyle/>
          <a:p>
            <a:pPr algn="l">
              <a:lnSpc>
                <a:spcPts val="3499"/>
              </a:lnSpc>
              <a:spcBef>
                <a:spcPct val="0"/>
              </a:spcBef>
            </a:pPr>
            <a:r>
              <a:rPr lang="en-US" sz="2499">
                <a:solidFill>
                  <a:srgbClr val="FFFFFF"/>
                </a:solidFill>
                <a:latin typeface="Poppins Bold"/>
              </a:rPr>
              <a:t>HASKELL</a:t>
            </a:r>
          </a:p>
        </p:txBody>
      </p:sp>
      <p:grpSp>
        <p:nvGrpSpPr>
          <p:cNvPr name="Group 38" id="38"/>
          <p:cNvGrpSpPr>
            <a:grpSpLocks noChangeAspect="true"/>
          </p:cNvGrpSpPr>
          <p:nvPr/>
        </p:nvGrpSpPr>
        <p:grpSpPr>
          <a:xfrm rot="0">
            <a:off x="1028700" y="6356225"/>
            <a:ext cx="1290054" cy="1332368"/>
            <a:chOff x="0" y="0"/>
            <a:chExt cx="6350000" cy="6558280"/>
          </a:xfrm>
        </p:grpSpPr>
        <p:sp>
          <p:nvSpPr>
            <p:cNvPr name="Freeform 39" id="39"/>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6"/>
              <a:stretch>
                <a:fillRect l="-44562" t="0" r="-44562" b="0"/>
              </a:stretch>
            </a:blipFill>
          </p:spPr>
        </p:sp>
        <p:sp>
          <p:nvSpPr>
            <p:cNvPr name="Freeform 40" id="40"/>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gradFill rotWithShape="true">
              <a:gsLst>
                <a:gs pos="0">
                  <a:srgbClr val="8C52FF">
                    <a:alpha val="100000"/>
                  </a:srgbClr>
                </a:gs>
                <a:gs pos="100000">
                  <a:srgbClr val="5CE1E6">
                    <a:alpha val="100000"/>
                  </a:srgbClr>
                </a:gs>
              </a:gsLst>
              <a:lin ang="0"/>
            </a:gradFill>
          </p:spPr>
        </p:sp>
      </p:grpSp>
      <p:sp>
        <p:nvSpPr>
          <p:cNvPr name="TextBox 41" id="41"/>
          <p:cNvSpPr txBox="true"/>
          <p:nvPr/>
        </p:nvSpPr>
        <p:spPr>
          <a:xfrm rot="0">
            <a:off x="4709071" y="8271811"/>
            <a:ext cx="11070325" cy="425450"/>
          </a:xfrm>
          <a:prstGeom prst="rect">
            <a:avLst/>
          </a:prstGeom>
        </p:spPr>
        <p:txBody>
          <a:bodyPr anchor="t" rtlCol="false" tIns="0" lIns="0" bIns="0" rIns="0">
            <a:spAutoFit/>
          </a:bodyPr>
          <a:lstStyle/>
          <a:p>
            <a:pPr algn="r">
              <a:lnSpc>
                <a:spcPts val="3400"/>
              </a:lnSpc>
            </a:pPr>
            <a:r>
              <a:rPr lang="en-US" sz="2000">
                <a:solidFill>
                  <a:srgbClr val="FFFFFF"/>
                </a:solidFill>
                <a:latin typeface="Poppins"/>
              </a:rPr>
              <a:t>Petit mais puissant, Lua est l'étoile des scripts embarqués et des jeux vidéo.</a:t>
            </a:r>
          </a:p>
        </p:txBody>
      </p:sp>
      <p:sp>
        <p:nvSpPr>
          <p:cNvPr name="TextBox 42" id="42"/>
          <p:cNvSpPr txBox="true"/>
          <p:nvPr/>
        </p:nvSpPr>
        <p:spPr>
          <a:xfrm rot="0">
            <a:off x="13384304" y="7759540"/>
            <a:ext cx="2395091" cy="441325"/>
          </a:xfrm>
          <a:prstGeom prst="rect">
            <a:avLst/>
          </a:prstGeom>
        </p:spPr>
        <p:txBody>
          <a:bodyPr anchor="t" rtlCol="false" tIns="0" lIns="0" bIns="0" rIns="0">
            <a:spAutoFit/>
          </a:bodyPr>
          <a:lstStyle/>
          <a:p>
            <a:pPr algn="r">
              <a:lnSpc>
                <a:spcPts val="3499"/>
              </a:lnSpc>
              <a:spcBef>
                <a:spcPct val="0"/>
              </a:spcBef>
            </a:pPr>
            <a:r>
              <a:rPr lang="en-US" sz="2499">
                <a:solidFill>
                  <a:srgbClr val="FFFFFF"/>
                </a:solidFill>
                <a:latin typeface="Poppins Bold"/>
              </a:rPr>
              <a:t>LUA</a:t>
            </a:r>
          </a:p>
        </p:txBody>
      </p:sp>
      <p:grpSp>
        <p:nvGrpSpPr>
          <p:cNvPr name="Group 43" id="43"/>
          <p:cNvGrpSpPr>
            <a:grpSpLocks noChangeAspect="true"/>
          </p:cNvGrpSpPr>
          <p:nvPr/>
        </p:nvGrpSpPr>
        <p:grpSpPr>
          <a:xfrm rot="0">
            <a:off x="15969246" y="7826215"/>
            <a:ext cx="1290054" cy="1332368"/>
            <a:chOff x="0" y="0"/>
            <a:chExt cx="6350000" cy="6558280"/>
          </a:xfrm>
        </p:grpSpPr>
        <p:sp>
          <p:nvSpPr>
            <p:cNvPr name="Freeform 44" id="44"/>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7"/>
              <a:stretch>
                <a:fillRect l="-1679" t="0" r="-1679" b="0"/>
              </a:stretch>
            </a:blipFill>
          </p:spPr>
        </p:sp>
        <p:sp>
          <p:nvSpPr>
            <p:cNvPr name="Freeform 45" id="45"/>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gradFill rotWithShape="true">
              <a:gsLst>
                <a:gs pos="0">
                  <a:srgbClr val="8C52FF">
                    <a:alpha val="100000"/>
                  </a:srgbClr>
                </a:gs>
                <a:gs pos="100000">
                  <a:srgbClr val="5CE1E6">
                    <a:alpha val="100000"/>
                  </a:srgbClr>
                </a:gs>
              </a:gsLst>
              <a:lin ang="0"/>
            </a:gradFill>
          </p:spPr>
        </p:sp>
      </p:grpSp>
      <p:sp>
        <p:nvSpPr>
          <p:cNvPr name="AutoShape 46" id="46"/>
          <p:cNvSpPr/>
          <p:nvPr/>
        </p:nvSpPr>
        <p:spPr>
          <a:xfrm>
            <a:off x="15052255" y="5264026"/>
            <a:ext cx="727140" cy="0"/>
          </a:xfrm>
          <a:prstGeom prst="line">
            <a:avLst/>
          </a:prstGeom>
          <a:ln cap="flat" w="38100">
            <a:gradFill>
              <a:gsLst>
                <a:gs pos="0">
                  <a:srgbClr val="8C52FF">
                    <a:alpha val="100000"/>
                  </a:srgbClr>
                </a:gs>
                <a:gs pos="100000">
                  <a:srgbClr val="5CE1E6">
                    <a:alpha val="100000"/>
                  </a:srgbClr>
                </a:gs>
              </a:gsLst>
              <a:lin ang="0"/>
            </a:gradFill>
            <a:prstDash val="solid"/>
            <a:headEnd type="none" len="sm" w="sm"/>
            <a:tailEnd type="none" len="sm" w="sm"/>
          </a:ln>
        </p:spPr>
      </p:sp>
      <p:sp>
        <p:nvSpPr>
          <p:cNvPr name="AutoShape 47" id="47"/>
          <p:cNvSpPr/>
          <p:nvPr/>
        </p:nvSpPr>
        <p:spPr>
          <a:xfrm flipV="true">
            <a:off x="2506618" y="3810195"/>
            <a:ext cx="883738" cy="0"/>
          </a:xfrm>
          <a:prstGeom prst="line">
            <a:avLst/>
          </a:prstGeom>
          <a:ln cap="flat" w="38100">
            <a:gradFill>
              <a:gsLst>
                <a:gs pos="0">
                  <a:srgbClr val="8C52FF">
                    <a:alpha val="100000"/>
                  </a:srgbClr>
                </a:gs>
                <a:gs pos="100000">
                  <a:srgbClr val="5CE1E6">
                    <a:alpha val="100000"/>
                  </a:srgbClr>
                </a:gs>
              </a:gsLst>
              <a:lin ang="0"/>
            </a:gradFill>
            <a:prstDash val="solid"/>
            <a:headEnd type="none" len="sm" w="sm"/>
            <a:tailEnd type="none" len="sm" w="sm"/>
          </a:ln>
        </p:spPr>
      </p:sp>
      <p:sp>
        <p:nvSpPr>
          <p:cNvPr name="AutoShape 48" id="48"/>
          <p:cNvSpPr/>
          <p:nvPr/>
        </p:nvSpPr>
        <p:spPr>
          <a:xfrm flipV="true">
            <a:off x="2506881" y="6741781"/>
            <a:ext cx="1379256" cy="19050"/>
          </a:xfrm>
          <a:prstGeom prst="line">
            <a:avLst/>
          </a:prstGeom>
          <a:ln cap="flat" w="38100">
            <a:gradFill>
              <a:gsLst>
                <a:gs pos="0">
                  <a:srgbClr val="8C52FF">
                    <a:alpha val="100000"/>
                  </a:srgbClr>
                </a:gs>
                <a:gs pos="100000">
                  <a:srgbClr val="5CE1E6">
                    <a:alpha val="100000"/>
                  </a:srgbClr>
                </a:gs>
              </a:gsLst>
              <a:lin ang="0"/>
            </a:gradFill>
            <a:prstDash val="solid"/>
            <a:headEnd type="none" len="sm" w="sm"/>
            <a:tailEnd type="none" len="sm" w="sm"/>
          </a:ln>
        </p:spPr>
      </p:sp>
      <p:sp>
        <p:nvSpPr>
          <p:cNvPr name="AutoShape 49" id="49"/>
          <p:cNvSpPr/>
          <p:nvPr/>
        </p:nvSpPr>
        <p:spPr>
          <a:xfrm>
            <a:off x="15163089" y="8200865"/>
            <a:ext cx="616307" cy="0"/>
          </a:xfrm>
          <a:prstGeom prst="line">
            <a:avLst/>
          </a:prstGeom>
          <a:ln cap="flat" w="38100">
            <a:gradFill>
              <a:gsLst>
                <a:gs pos="0">
                  <a:srgbClr val="8C52FF">
                    <a:alpha val="100000"/>
                  </a:srgbClr>
                </a:gs>
                <a:gs pos="100000">
                  <a:srgbClr val="5CE1E6">
                    <a:alpha val="100000"/>
                  </a:srgbClr>
                </a:gs>
              </a:gsLst>
              <a:lin ang="0"/>
            </a:gradFill>
            <a:prstDash val="solid"/>
            <a:headEnd type="none" len="sm" w="sm"/>
            <a:tailEnd type="none" len="sm" w="sm"/>
          </a:ln>
        </p:spPr>
      </p:sp>
      <p:grpSp>
        <p:nvGrpSpPr>
          <p:cNvPr name="Group 50" id="50"/>
          <p:cNvGrpSpPr/>
          <p:nvPr/>
        </p:nvGrpSpPr>
        <p:grpSpPr>
          <a:xfrm rot="0">
            <a:off x="17598650" y="9762006"/>
            <a:ext cx="689350" cy="597220"/>
            <a:chOff x="0" y="0"/>
            <a:chExt cx="919133" cy="796293"/>
          </a:xfrm>
        </p:grpSpPr>
        <p:sp>
          <p:nvSpPr>
            <p:cNvPr name="TextBox 51" id="51"/>
            <p:cNvSpPr txBox="true"/>
            <p:nvPr/>
          </p:nvSpPr>
          <p:spPr>
            <a:xfrm rot="0">
              <a:off x="0" y="-57150"/>
              <a:ext cx="788612" cy="845795"/>
            </a:xfrm>
            <a:prstGeom prst="rect">
              <a:avLst/>
            </a:prstGeom>
          </p:spPr>
          <p:txBody>
            <a:bodyPr anchor="t" rtlCol="false" tIns="0" lIns="0" bIns="0" rIns="0">
              <a:spAutoFit/>
            </a:bodyPr>
            <a:lstStyle/>
            <a:p>
              <a:pPr algn="ctr">
                <a:lnSpc>
                  <a:spcPts val="5281"/>
                </a:lnSpc>
              </a:pPr>
              <a:r>
                <a:rPr lang="en-US" sz="3883" spc="-7">
                  <a:solidFill>
                    <a:srgbClr val="8C52FF">
                      <a:alpha val="49804"/>
                    </a:srgbClr>
                  </a:solidFill>
                  <a:latin typeface="TAN Mon Cheri"/>
                </a:rPr>
                <a:t>K</a:t>
              </a:r>
            </a:p>
          </p:txBody>
        </p:sp>
        <p:sp>
          <p:nvSpPr>
            <p:cNvPr name="TextBox 52" id="52"/>
            <p:cNvSpPr txBox="true"/>
            <p:nvPr/>
          </p:nvSpPr>
          <p:spPr>
            <a:xfrm rot="0">
              <a:off x="118925" y="-66675"/>
              <a:ext cx="800207" cy="862968"/>
            </a:xfrm>
            <a:prstGeom prst="rect">
              <a:avLst/>
            </a:prstGeom>
          </p:spPr>
          <p:txBody>
            <a:bodyPr anchor="t" rtlCol="false" tIns="0" lIns="0" bIns="0" rIns="0">
              <a:spAutoFit/>
            </a:bodyPr>
            <a:lstStyle/>
            <a:p>
              <a:pPr algn="ctr">
                <a:lnSpc>
                  <a:spcPts val="5332"/>
                </a:lnSpc>
              </a:pPr>
              <a:r>
                <a:rPr lang="en-US" sz="3920" spc="-7">
                  <a:solidFill>
                    <a:srgbClr val="8C52FF">
                      <a:alpha val="49804"/>
                    </a:srgbClr>
                  </a:solidFill>
                  <a:latin typeface="TAN Mon Cheri"/>
                </a:rPr>
                <a:t>B</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DAGCfaeq_TQ</dc:identifier>
  <dcterms:modified xsi:type="dcterms:W3CDTF">2011-08-01T06:04:30Z</dcterms:modified>
  <cp:revision>1</cp:revision>
  <dc:title>Bien choisir son langage de programmation</dc:title>
</cp:coreProperties>
</file>